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handoutMasterIdLst>
    <p:handoutMasterId r:id="rId34"/>
  </p:handoutMasterIdLst>
  <p:sldIdLst>
    <p:sldId id="256" r:id="rId5"/>
    <p:sldId id="326" r:id="rId6"/>
    <p:sldId id="380" r:id="rId7"/>
    <p:sldId id="281" r:id="rId8"/>
    <p:sldId id="291" r:id="rId9"/>
    <p:sldId id="282" r:id="rId10"/>
    <p:sldId id="283" r:id="rId11"/>
    <p:sldId id="284" r:id="rId12"/>
    <p:sldId id="370" r:id="rId13"/>
    <p:sldId id="285" r:id="rId14"/>
    <p:sldId id="286" r:id="rId15"/>
    <p:sldId id="371" r:id="rId16"/>
    <p:sldId id="289" r:id="rId17"/>
    <p:sldId id="387" r:id="rId18"/>
    <p:sldId id="290" r:id="rId19"/>
    <p:sldId id="388" r:id="rId20"/>
    <p:sldId id="403" r:id="rId21"/>
    <p:sldId id="404" r:id="rId22"/>
    <p:sldId id="386" r:id="rId23"/>
    <p:sldId id="360" r:id="rId24"/>
    <p:sldId id="389" r:id="rId25"/>
    <p:sldId id="390" r:id="rId26"/>
    <p:sldId id="391" r:id="rId27"/>
    <p:sldId id="353" r:id="rId28"/>
    <p:sldId id="339" r:id="rId29"/>
    <p:sldId id="340" r:id="rId30"/>
    <p:sldId id="355" r:id="rId31"/>
    <p:sldId id="393"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69" autoAdjust="0"/>
    <p:restoredTop sz="94660"/>
  </p:normalViewPr>
  <p:slideViewPr>
    <p:cSldViewPr>
      <p:cViewPr>
        <p:scale>
          <a:sx n="100" d="100"/>
          <a:sy n="100" d="100"/>
        </p:scale>
        <p:origin x="2118" y="186"/>
      </p:cViewPr>
      <p:guideLst>
        <p:guide orient="horz" pos="2160"/>
        <p:guide pos="2880"/>
      </p:guideLst>
    </p:cSldViewPr>
  </p:slideViewPr>
  <p:notesTextViewPr>
    <p:cViewPr>
      <p:scale>
        <a:sx n="100" d="100"/>
        <a:sy n="100" d="100"/>
      </p:scale>
      <p:origin x="0" y="0"/>
    </p:cViewPr>
  </p:notesTextViewPr>
  <p:notesViewPr>
    <p:cSldViewPr>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D1C5E6-1C4C-407B-A507-D4DD16B27B7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F729A2B-A571-4751-B387-098BCB3DE21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E360B0-819B-4CE7-9FED-4148964B729A}" type="datetimeFigureOut">
              <a:rPr lang="en-US" smtClean="0"/>
              <a:t>12/23/2025</a:t>
            </a:fld>
            <a:endParaRPr lang="en-US"/>
          </a:p>
        </p:txBody>
      </p:sp>
      <p:sp>
        <p:nvSpPr>
          <p:cNvPr id="4" name="Footer Placeholder 3">
            <a:extLst>
              <a:ext uri="{FF2B5EF4-FFF2-40B4-BE49-F238E27FC236}">
                <a16:creationId xmlns:a16="http://schemas.microsoft.com/office/drawing/2014/main" id="{E2DB93F5-6F82-4163-B843-A6922D2F425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20F694F-C58A-4043-BFAF-39F194E8C4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08A508-987E-4ABF-9E5B-42FFC155D6FB}" type="slidenum">
              <a:rPr lang="en-US" smtClean="0"/>
              <a:t>‹#›</a:t>
            </a:fld>
            <a:endParaRPr lang="en-US"/>
          </a:p>
        </p:txBody>
      </p:sp>
    </p:spTree>
    <p:extLst>
      <p:ext uri="{BB962C8B-B14F-4D97-AF65-F5344CB8AC3E}">
        <p14:creationId xmlns:p14="http://schemas.microsoft.com/office/powerpoint/2010/main" val="14356282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7FF42A-2041-4281-A92E-FE885B1B0447}" type="datetimeFigureOut">
              <a:rPr lang="en-US" smtClean="0"/>
              <a:pPr/>
              <a:t>12/23/2025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93D6E-3362-46F4-8BF1-443EAD269554}" type="slidenum">
              <a:rPr lang="en-US" smtClean="0"/>
              <a:pPr/>
              <a:t>‹#›</a:t>
            </a:fld>
            <a:endParaRPr lang="en-US"/>
          </a:p>
        </p:txBody>
      </p:sp>
    </p:spTree>
    <p:extLst>
      <p:ext uri="{BB962C8B-B14F-4D97-AF65-F5344CB8AC3E}">
        <p14:creationId xmlns:p14="http://schemas.microsoft.com/office/powerpoint/2010/main" val="3047086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593D6E-3362-46F4-8BF1-443EAD269554}"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5414B-0D26-379A-2110-A3C97360CA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56585A-C12A-4F18-95F2-C05A7FC414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4F5BFF-4E16-3B30-070A-26D6E0E52CE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B66451-2398-7C3F-AD88-5833A3E8B713}"/>
              </a:ext>
            </a:extLst>
          </p:cNvPr>
          <p:cNvSpPr>
            <a:spLocks noGrp="1"/>
          </p:cNvSpPr>
          <p:nvPr>
            <p:ph type="sldNum" sz="quarter" idx="5"/>
          </p:nvPr>
        </p:nvSpPr>
        <p:spPr/>
        <p:txBody>
          <a:bodyPr/>
          <a:lstStyle/>
          <a:p>
            <a:fld id="{BB593D6E-3362-46F4-8BF1-443EAD269554}" type="slidenum">
              <a:rPr lang="en-US" smtClean="0"/>
              <a:pPr/>
              <a:t>9</a:t>
            </a:fld>
            <a:endParaRPr lang="en-US"/>
          </a:p>
        </p:txBody>
      </p:sp>
    </p:spTree>
    <p:extLst>
      <p:ext uri="{BB962C8B-B14F-4D97-AF65-F5344CB8AC3E}">
        <p14:creationId xmlns:p14="http://schemas.microsoft.com/office/powerpoint/2010/main" val="770523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593D6E-3362-46F4-8BF1-443EAD269554}" type="slidenum">
              <a:rPr lang="en-US" smtClean="0"/>
              <a:pPr/>
              <a:t>10</a:t>
            </a:fld>
            <a:endParaRPr lang="en-US"/>
          </a:p>
        </p:txBody>
      </p:sp>
    </p:spTree>
    <p:extLst>
      <p:ext uri="{BB962C8B-B14F-4D97-AF65-F5344CB8AC3E}">
        <p14:creationId xmlns:p14="http://schemas.microsoft.com/office/powerpoint/2010/main" val="874775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785E7-2F14-2F83-E68B-79BF12AD8D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6DE9E7-E967-A7F4-281D-1123ABDAFE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3C1D2A-EEDC-96C7-8E8E-BDEA380219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23609DF-63AF-2906-01D5-EE9769CB705E}"/>
              </a:ext>
            </a:extLst>
          </p:cNvPr>
          <p:cNvSpPr>
            <a:spLocks noGrp="1"/>
          </p:cNvSpPr>
          <p:nvPr>
            <p:ph type="sldNum" sz="quarter" idx="5"/>
          </p:nvPr>
        </p:nvSpPr>
        <p:spPr/>
        <p:txBody>
          <a:bodyPr/>
          <a:lstStyle/>
          <a:p>
            <a:fld id="{BB593D6E-3362-46F4-8BF1-443EAD269554}" type="slidenum">
              <a:rPr lang="en-US" smtClean="0"/>
              <a:pPr/>
              <a:t>12</a:t>
            </a:fld>
            <a:endParaRPr lang="en-US"/>
          </a:p>
        </p:txBody>
      </p:sp>
    </p:spTree>
    <p:extLst>
      <p:ext uri="{BB962C8B-B14F-4D97-AF65-F5344CB8AC3E}">
        <p14:creationId xmlns:p14="http://schemas.microsoft.com/office/powerpoint/2010/main" val="2334812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593D6E-3362-46F4-8BF1-443EAD269554}" type="slidenum">
              <a:rPr lang="en-US" smtClean="0"/>
              <a:pPr/>
              <a:t>28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0"/>
            <a:ext cx="9144000" cy="6858000"/>
          </a:xfrm>
          <a:prstGeom prst="rect">
            <a:avLst/>
          </a:prstGeom>
          <a:noFill/>
        </p:spPr>
      </p:pic>
      <p:sp>
        <p:nvSpPr>
          <p:cNvPr id="2" name="Title 1"/>
          <p:cNvSpPr>
            <a:spLocks noGrp="1"/>
          </p:cNvSpPr>
          <p:nvPr>
            <p:ph type="ctrTitle"/>
          </p:nvPr>
        </p:nvSpPr>
        <p:spPr>
          <a:xfrm>
            <a:off x="685800" y="3352799"/>
            <a:ext cx="7772400" cy="1143001"/>
          </a:xfrm>
        </p:spPr>
        <p:txBody>
          <a:bodyPr>
            <a:normAutofit/>
          </a:bodyPr>
          <a:lstStyle>
            <a:lvl1pPr>
              <a:defRPr sz="40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371600" y="4495800"/>
            <a:ext cx="6400800" cy="6096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chemeClr val="tx2"/>
                </a:solidFill>
              </a:defRPr>
            </a:lvl1pPr>
          </a:lstStyle>
          <a:p>
            <a:fld id="{4EC9EFD8-57A0-43D9-BF4F-3AE4832B8539}" type="datetime1">
              <a:rPr lang="en-US" smtClean="0"/>
              <a:pPr/>
              <a:t>12/23/2025</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p>
            <a:fld id="{16669D4F-D4E3-4BE2-9B53-62C895D914D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utro">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0"/>
            <a:ext cx="9144000" cy="6858000"/>
          </a:xfrm>
          <a:prstGeom prst="rect">
            <a:avLst/>
          </a:prstGeom>
          <a:noFill/>
        </p:spPr>
      </p:pic>
      <p:sp>
        <p:nvSpPr>
          <p:cNvPr id="2" name="Date Placeholder 1"/>
          <p:cNvSpPr>
            <a:spLocks noGrp="1"/>
          </p:cNvSpPr>
          <p:nvPr>
            <p:ph type="dt" sz="half" idx="10"/>
          </p:nvPr>
        </p:nvSpPr>
        <p:spPr/>
        <p:txBody>
          <a:bodyPr/>
          <a:lstStyle/>
          <a:p>
            <a:fld id="{8E92CFB1-6D6E-4152-A8FF-182C1D927677}" type="datetime1">
              <a:rPr lang="en-US" smtClean="0"/>
              <a:t>12/23/2025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669D4F-D4E3-4BE2-9B53-62C895D914DA}" type="slidenum">
              <a:rPr lang="en-US" smtClean="0"/>
              <a:pPr/>
              <a:t>‹#›</a:t>
            </a:fld>
            <a:endParaRPr lang="en-US"/>
          </a:p>
        </p:txBody>
      </p:sp>
      <p:sp>
        <p:nvSpPr>
          <p:cNvPr id="6" name="Title 1">
            <a:extLst>
              <a:ext uri="{FF2B5EF4-FFF2-40B4-BE49-F238E27FC236}">
                <a16:creationId xmlns:a16="http://schemas.microsoft.com/office/drawing/2014/main" id="{3CE5E2F0-C8E5-4948-80F9-B1496C232AA4}"/>
              </a:ext>
            </a:extLst>
          </p:cNvPr>
          <p:cNvSpPr>
            <a:spLocks noGrp="1"/>
          </p:cNvSpPr>
          <p:nvPr>
            <p:ph type="title" hasCustomPrompt="1"/>
          </p:nvPr>
        </p:nvSpPr>
        <p:spPr>
          <a:xfrm>
            <a:off x="1676400" y="1066800"/>
            <a:ext cx="5562600" cy="1752600"/>
          </a:xfrm>
        </p:spPr>
        <p:txBody>
          <a:bodyPr>
            <a:normAutofit/>
          </a:bodyPr>
          <a:lstStyle>
            <a:lvl1pPr>
              <a:defRPr sz="2000"/>
            </a:lvl1pPr>
          </a:lstStyle>
          <a:p>
            <a:r>
              <a:rPr lang="en-US" dirty="0"/>
              <a:t>Click to end slide (name and contact info)</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a:lvl1pPr>
          </a:lstStyle>
          <a:p>
            <a:r>
              <a:rPr lang="en-US"/>
              <a:t>Click to edit Master title style</a:t>
            </a:r>
          </a:p>
        </p:txBody>
      </p:sp>
      <p:sp>
        <p:nvSpPr>
          <p:cNvPr id="3" name="Content Placeholder 2"/>
          <p:cNvSpPr>
            <a:spLocks noGrp="1"/>
          </p:cNvSpPr>
          <p:nvPr>
            <p:ph idx="1"/>
          </p:nvPr>
        </p:nvSpPr>
        <p:spPr>
          <a:xfrm>
            <a:off x="457200" y="1981200"/>
            <a:ext cx="8229600" cy="4144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E9B6E61-528E-4463-9974-36DBB9AF9494}" type="datetime1">
              <a:rPr lang="en-US" smtClean="0"/>
              <a:t>12/23/2025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669D4F-D4E3-4BE2-9B53-62C895D914D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40386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4B784-0F5D-4DEB-9135-99111B218DC4}" type="datetime1">
              <a:rPr lang="en-US" smtClean="0"/>
              <a:t>12/23/2025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669D4F-D4E3-4BE2-9B53-62C895D914D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2083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514599"/>
            <a:ext cx="4040188" cy="3611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82083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514599"/>
            <a:ext cx="4041775" cy="3611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3AD546FE-F6AC-46E2-B73B-5FFD35645962}" type="datetime1">
              <a:rPr lang="en-US" smtClean="0"/>
              <a:t>12/23/2025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669D4F-D4E3-4BE2-9B53-62C895D914D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81200"/>
            <a:ext cx="5111750" cy="4144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981200"/>
            <a:ext cx="3008313" cy="4144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746EA300-1DC9-4A66-AE76-DDFBA3CC78A4}" type="datetime1">
              <a:rPr lang="en-US" smtClean="0"/>
              <a:t>12/23/2025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669D4F-D4E3-4BE2-9B53-62C895D914DA}" type="slidenum">
              <a:rPr lang="en-US" smtClean="0"/>
              <a:pPr/>
              <a:t>‹#›</a:t>
            </a:fld>
            <a:endParaRPr lang="en-US"/>
          </a:p>
        </p:txBody>
      </p:sp>
      <p:sp>
        <p:nvSpPr>
          <p:cNvPr id="8" name="Title 1">
            <a:extLst>
              <a:ext uri="{FF2B5EF4-FFF2-40B4-BE49-F238E27FC236}">
                <a16:creationId xmlns:a16="http://schemas.microsoft.com/office/drawing/2014/main" id="{E5E214D1-4E6C-4D7F-90C8-55CEEB43B1A7}"/>
              </a:ext>
            </a:extLst>
          </p:cNvPr>
          <p:cNvSpPr>
            <a:spLocks noGrp="1"/>
          </p:cNvSpPr>
          <p:nvPr>
            <p:ph type="title"/>
          </p:nvPr>
        </p:nvSpPr>
        <p:spPr>
          <a:xfrm>
            <a:off x="457200" y="457200"/>
            <a:ext cx="5562600" cy="1219200"/>
          </a:xfrm>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75616" y="1981201"/>
            <a:ext cx="8119744" cy="4191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Date Placeholder 4"/>
          <p:cNvSpPr>
            <a:spLocks noGrp="1"/>
          </p:cNvSpPr>
          <p:nvPr>
            <p:ph type="dt" sz="half" idx="10"/>
          </p:nvPr>
        </p:nvSpPr>
        <p:spPr/>
        <p:txBody>
          <a:bodyPr/>
          <a:lstStyle/>
          <a:p>
            <a:fld id="{7E75C77A-945B-4D5B-991F-59A8EB3B1E23}" type="datetime1">
              <a:rPr lang="en-US" smtClean="0"/>
              <a:t>12/23/2025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669D4F-D4E3-4BE2-9B53-62C895D914DA}" type="slidenum">
              <a:rPr lang="en-US" smtClean="0"/>
              <a:pPr/>
              <a:t>‹#›</a:t>
            </a:fld>
            <a:endParaRPr lang="en-US"/>
          </a:p>
        </p:txBody>
      </p:sp>
      <p:sp>
        <p:nvSpPr>
          <p:cNvPr id="8" name="Title 1">
            <a:extLst>
              <a:ext uri="{FF2B5EF4-FFF2-40B4-BE49-F238E27FC236}">
                <a16:creationId xmlns:a16="http://schemas.microsoft.com/office/drawing/2014/main" id="{E556B2DA-8F29-4F9C-BB70-ECAA91CFBFE8}"/>
              </a:ext>
            </a:extLst>
          </p:cNvPr>
          <p:cNvSpPr>
            <a:spLocks noGrp="1"/>
          </p:cNvSpPr>
          <p:nvPr>
            <p:ph type="title"/>
          </p:nvPr>
        </p:nvSpPr>
        <p:spPr>
          <a:xfrm>
            <a:off x="457200" y="457200"/>
            <a:ext cx="5562600" cy="1219200"/>
          </a:xfrm>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90394D-E3AC-44B4-92F1-F19612F521CF}" type="datetime1">
              <a:rPr lang="en-US" smtClean="0"/>
              <a:t>12/23/2025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669D4F-D4E3-4BE2-9B53-62C895D914D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512A5A-8107-4CB5-978C-F1BA14983D6D}" type="datetime1">
              <a:rPr lang="en-US" smtClean="0"/>
              <a:t>12/23/2025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669D4F-D4E3-4BE2-9B53-62C895D914D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Blank">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602F79E4-0822-454B-90FF-BCCC80ACFB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4866DE-C73C-4DEF-9BB0-3BA535A35850}" type="datetime1">
              <a:rPr lang="en-US" smtClean="0"/>
              <a:t>12/23/2025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669D4F-D4E3-4BE2-9B53-62C895D914D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12">
            <a:extLst>
              <a:ext uri="{28A0092B-C50C-407E-A947-70E740481C1C}">
                <a14:useLocalDpi xmlns:a14="http://schemas.microsoft.com/office/drawing/2010/main" val="0"/>
              </a:ext>
            </a:extLst>
          </a:blip>
          <a:stretch>
            <a:fillRect/>
          </a:stretch>
        </p:blipFill>
        <p:spPr bwMode="auto">
          <a:xfrm>
            <a:off x="0" y="1"/>
            <a:ext cx="9143998" cy="6857998"/>
          </a:xfrm>
          <a:prstGeom prst="rect">
            <a:avLst/>
          </a:prstGeom>
          <a:noFill/>
        </p:spPr>
      </p:pic>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2" y="1"/>
            <a:ext cx="9144000" cy="6858000"/>
          </a:xfrm>
          <a:prstGeom prst="rect">
            <a:avLst/>
          </a:prstGeom>
        </p:spPr>
      </p:pic>
      <p:sp>
        <p:nvSpPr>
          <p:cNvPr id="2" name="Title Placeholder 1"/>
          <p:cNvSpPr>
            <a:spLocks noGrp="1"/>
          </p:cNvSpPr>
          <p:nvPr>
            <p:ph type="title"/>
          </p:nvPr>
        </p:nvSpPr>
        <p:spPr>
          <a:xfrm>
            <a:off x="457200" y="457200"/>
            <a:ext cx="5562600" cy="12192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981200"/>
            <a:ext cx="8229600" cy="4144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9C4D45C6-2BD4-4E1D-A9CB-304A7CDAE627}" type="datetime1">
              <a:rPr lang="en-US" smtClean="0"/>
              <a:pPr/>
              <a:t>12/23/2025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b="1">
                <a:solidFill>
                  <a:schemeClr val="tx2"/>
                </a:solidFill>
              </a:defRPr>
            </a:lvl1pPr>
          </a:lstStyle>
          <a:p>
            <a:fld id="{16669D4F-D4E3-4BE2-9B53-62C895D914D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6" r:id="rId5"/>
    <p:sldLayoutId id="2147483657" r:id="rId6"/>
    <p:sldLayoutId id="2147483658" r:id="rId7"/>
    <p:sldLayoutId id="2147483654" r:id="rId8"/>
    <p:sldLayoutId id="2147483651" r:id="rId9"/>
    <p:sldLayoutId id="2147483655" r:id="rId10"/>
  </p:sldLayoutIdLst>
  <p:hf hdr="0" ftr="0" dt="0"/>
  <p:txStyles>
    <p:titleStyle>
      <a:lvl1pPr algn="ctr" defTabSz="914400" rtl="0" eaLnBrk="1" latinLnBrk="0" hangingPunct="1">
        <a:lnSpc>
          <a:spcPts val="4000"/>
        </a:lnSpc>
        <a:spcBef>
          <a:spcPct val="0"/>
        </a:spcBef>
        <a:buNone/>
        <a:defRPr sz="3600" b="1"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s://doa.alaska.gov/dof/manuals/aam/index.html" TargetMode="External"/><Relationship Id="rId2" Type="http://schemas.openxmlformats.org/officeDocument/2006/relationships/hyperlink" Target="https://www.akleg.gov/basis/aac.asp#2.07" TargetMode="External"/><Relationship Id="rId1" Type="http://schemas.openxmlformats.org/officeDocument/2006/relationships/slideLayout" Target="../slideLayouts/slideLayout2.xml"/><Relationship Id="rId6" Type="http://schemas.openxmlformats.org/officeDocument/2006/relationships/hyperlink" Target="https://law.alaska.gov/department/civil/LSA/interpretative-memo.html" TargetMode="External"/><Relationship Id="rId5" Type="http://schemas.openxmlformats.org/officeDocument/2006/relationships/hyperlink" Target="https://doa.alaska.gov/dof/payroll/" TargetMode="External"/><Relationship Id="rId4" Type="http://schemas.openxmlformats.org/officeDocument/2006/relationships/hyperlink" Target="https://www.dol.gov/agencies/whd/fls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law.alaska.gov/department/civil/LSA/CBA.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5FA69-5B88-447D-8442-884BD7F05301}"/>
              </a:ext>
            </a:extLst>
          </p:cNvPr>
          <p:cNvSpPr>
            <a:spLocks noGrp="1"/>
          </p:cNvSpPr>
          <p:nvPr>
            <p:ph type="ctrTitle"/>
          </p:nvPr>
        </p:nvSpPr>
        <p:spPr/>
        <p:txBody>
          <a:bodyPr/>
          <a:lstStyle/>
          <a:p>
            <a:r>
              <a:rPr lang="en-US" dirty="0"/>
              <a:t>OBBBA – Reporting Overtime and Overtime Differentials</a:t>
            </a:r>
          </a:p>
        </p:txBody>
      </p:sp>
      <p:sp>
        <p:nvSpPr>
          <p:cNvPr id="3" name="Subtitle 2">
            <a:extLst>
              <a:ext uri="{FF2B5EF4-FFF2-40B4-BE49-F238E27FC236}">
                <a16:creationId xmlns:a16="http://schemas.microsoft.com/office/drawing/2014/main" id="{F2A02026-9262-4EB3-AD7F-D08B88DA06C1}"/>
              </a:ext>
            </a:extLst>
          </p:cNvPr>
          <p:cNvSpPr>
            <a:spLocks noGrp="1"/>
          </p:cNvSpPr>
          <p:nvPr>
            <p:ph type="subTitle" idx="1"/>
          </p:nvPr>
        </p:nvSpPr>
        <p:spPr/>
        <p:txBody>
          <a:bodyPr>
            <a:normAutofit fontScale="92500"/>
          </a:bodyPr>
          <a:lstStyle/>
          <a:p>
            <a:r>
              <a:rPr lang="en-US" dirty="0"/>
              <a:t>Division of Finance – Department of Administration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FCA5B-E5C2-F62F-F826-97DE8F49BF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0D5373-C2FF-60EA-3211-D285B5571AEC}"/>
              </a:ext>
            </a:extLst>
          </p:cNvPr>
          <p:cNvSpPr>
            <a:spLocks noGrp="1"/>
          </p:cNvSpPr>
          <p:nvPr>
            <p:ph type="title"/>
          </p:nvPr>
        </p:nvSpPr>
        <p:spPr/>
        <p:txBody>
          <a:bodyPr/>
          <a:lstStyle/>
          <a:p>
            <a:r>
              <a:rPr lang="en-US" dirty="0"/>
              <a:t>Qualified vs. Non-Qualified Time</a:t>
            </a:r>
          </a:p>
        </p:txBody>
      </p:sp>
      <p:sp>
        <p:nvSpPr>
          <p:cNvPr id="3" name="Content Placeholder 2">
            <a:extLst>
              <a:ext uri="{FF2B5EF4-FFF2-40B4-BE49-F238E27FC236}">
                <a16:creationId xmlns:a16="http://schemas.microsoft.com/office/drawing/2014/main" id="{058222A8-D3A2-8155-E482-81AF04D6F278}"/>
              </a:ext>
            </a:extLst>
          </p:cNvPr>
          <p:cNvSpPr>
            <a:spLocks noGrp="1"/>
          </p:cNvSpPr>
          <p:nvPr>
            <p:ph idx="1"/>
          </p:nvPr>
        </p:nvSpPr>
        <p:spPr/>
        <p:txBody>
          <a:bodyPr>
            <a:normAutofit/>
          </a:bodyPr>
          <a:lstStyle/>
          <a:p>
            <a:pPr marL="0" indent="0">
              <a:buNone/>
            </a:pPr>
            <a:r>
              <a:rPr lang="en-US" sz="2000" dirty="0"/>
              <a:t>This procedural change applies to a wide range of premium pay codes—not just overtime.</a:t>
            </a:r>
          </a:p>
          <a:p>
            <a:pPr marL="0" indent="0">
              <a:buNone/>
            </a:pPr>
            <a:endParaRPr lang="en-US" sz="2000" dirty="0"/>
          </a:p>
          <a:p>
            <a:pPr marL="0" indent="0">
              <a:buNone/>
            </a:pPr>
            <a:r>
              <a:rPr lang="en-US" sz="2000" dirty="0"/>
              <a:t>Any pay that compensates at 1.5x or more than an employee’s regular rate of pay, along with most associated premium pays, are required to differentiate between qualified and non-qualified time.</a:t>
            </a:r>
          </a:p>
          <a:p>
            <a:pPr marL="0" indent="0">
              <a:buNone/>
            </a:pPr>
            <a:endParaRPr lang="en-US" sz="2000" dirty="0"/>
          </a:p>
          <a:p>
            <a:pPr marL="0" indent="0">
              <a:buNone/>
            </a:pPr>
            <a:r>
              <a:rPr lang="en-US" sz="2000" b="1" dirty="0"/>
              <a:t>Reminder</a:t>
            </a:r>
            <a:r>
              <a:rPr lang="en-US" sz="2000" dirty="0"/>
              <a:t>: </a:t>
            </a:r>
          </a:p>
          <a:p>
            <a:pPr marL="0" indent="0">
              <a:buNone/>
            </a:pPr>
            <a:r>
              <a:rPr lang="en-US" sz="2000" dirty="0"/>
              <a:t>These updates apply only to employee’s deemed overtime eligible by </a:t>
            </a:r>
            <a:r>
              <a:rPr lang="en-US" sz="2000" dirty="0">
                <a:solidFill>
                  <a:srgbClr val="FF0000"/>
                </a:solidFill>
              </a:rPr>
              <a:t>FLSA</a:t>
            </a:r>
            <a:r>
              <a:rPr lang="en-US" sz="2000" dirty="0"/>
              <a:t> standards. These changes to time reporting do not impact salaried (overtime ineligible) employees.</a:t>
            </a:r>
          </a:p>
        </p:txBody>
      </p:sp>
      <p:sp>
        <p:nvSpPr>
          <p:cNvPr id="4" name="Slide Number Placeholder 3">
            <a:extLst>
              <a:ext uri="{FF2B5EF4-FFF2-40B4-BE49-F238E27FC236}">
                <a16:creationId xmlns:a16="http://schemas.microsoft.com/office/drawing/2014/main" id="{62454C87-C596-7A52-28DC-657ED733366C}"/>
              </a:ext>
            </a:extLst>
          </p:cNvPr>
          <p:cNvSpPr>
            <a:spLocks noGrp="1"/>
          </p:cNvSpPr>
          <p:nvPr>
            <p:ph type="sldNum" sz="quarter" idx="12"/>
          </p:nvPr>
        </p:nvSpPr>
        <p:spPr/>
        <p:txBody>
          <a:bodyPr/>
          <a:lstStyle/>
          <a:p>
            <a:fld id="{16669D4F-D4E3-4BE2-9B53-62C895D914DA}" type="slidenum">
              <a:rPr lang="en-US" smtClean="0"/>
              <a:pPr/>
              <a:t>10</a:t>
            </a:fld>
            <a:endParaRPr lang="en-US"/>
          </a:p>
        </p:txBody>
      </p:sp>
    </p:spTree>
    <p:extLst>
      <p:ext uri="{BB962C8B-B14F-4D97-AF65-F5344CB8AC3E}">
        <p14:creationId xmlns:p14="http://schemas.microsoft.com/office/powerpoint/2010/main" val="531136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E8741-DB84-98BE-0BCA-795C9D9842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2D29EC-547F-F211-D94D-2221E5A81028}"/>
              </a:ext>
            </a:extLst>
          </p:cNvPr>
          <p:cNvSpPr>
            <a:spLocks noGrp="1"/>
          </p:cNvSpPr>
          <p:nvPr>
            <p:ph type="title"/>
          </p:nvPr>
        </p:nvSpPr>
        <p:spPr/>
        <p:txBody>
          <a:bodyPr/>
          <a:lstStyle/>
          <a:p>
            <a:r>
              <a:rPr lang="en-US" dirty="0"/>
              <a:t>Qualified vs. Non-Qualified Time</a:t>
            </a:r>
          </a:p>
        </p:txBody>
      </p:sp>
      <p:sp>
        <p:nvSpPr>
          <p:cNvPr id="3" name="Content Placeholder 2">
            <a:extLst>
              <a:ext uri="{FF2B5EF4-FFF2-40B4-BE49-F238E27FC236}">
                <a16:creationId xmlns:a16="http://schemas.microsoft.com/office/drawing/2014/main" id="{A2445C3D-BF11-F47A-0BFC-B54604195810}"/>
              </a:ext>
            </a:extLst>
          </p:cNvPr>
          <p:cNvSpPr>
            <a:spLocks noGrp="1"/>
          </p:cNvSpPr>
          <p:nvPr>
            <p:ph idx="1"/>
          </p:nvPr>
        </p:nvSpPr>
        <p:spPr/>
        <p:txBody>
          <a:bodyPr>
            <a:normAutofit fontScale="77500" lnSpcReduction="20000"/>
          </a:bodyPr>
          <a:lstStyle/>
          <a:p>
            <a:pPr marL="0" indent="0">
              <a:buNone/>
            </a:pPr>
            <a:r>
              <a:rPr lang="en-US" sz="2400" dirty="0"/>
              <a:t>Not all overtime or premium pay types earned are eligible for the tax credit opportunity. As a result, employees will be required to record overtime and other applicable premium pays on their timesheets using either qualified or non-qualified pay codes, depending on eligibility.</a:t>
            </a:r>
          </a:p>
          <a:p>
            <a:pPr marL="0" indent="0">
              <a:buNone/>
            </a:pPr>
            <a:endParaRPr lang="en-US" sz="2400" dirty="0"/>
          </a:p>
          <a:p>
            <a:pPr marL="0" indent="0">
              <a:buNone/>
            </a:pPr>
            <a:r>
              <a:rPr lang="en-US" sz="2400" b="1" dirty="0"/>
              <a:t>Qualified pay codes </a:t>
            </a:r>
            <a:r>
              <a:rPr lang="en-US" sz="2400" dirty="0"/>
              <a:t>will end with the letter “</a:t>
            </a:r>
            <a:r>
              <a:rPr lang="en-US" sz="2400" b="1" dirty="0"/>
              <a:t>Q</a:t>
            </a:r>
            <a:r>
              <a:rPr lang="en-US" sz="2400" dirty="0"/>
              <a:t>”</a:t>
            </a:r>
          </a:p>
          <a:p>
            <a:pPr marL="0" indent="0">
              <a:buNone/>
            </a:pPr>
            <a:r>
              <a:rPr lang="en-US" sz="2400" b="1" dirty="0"/>
              <a:t>Non-qualified pay codes </a:t>
            </a:r>
            <a:r>
              <a:rPr lang="en-US" sz="2400" dirty="0"/>
              <a:t>will end with the letter “</a:t>
            </a:r>
            <a:r>
              <a:rPr lang="en-US" sz="2400" b="1" dirty="0"/>
              <a:t>N</a:t>
            </a:r>
            <a:r>
              <a:rPr lang="en-US" sz="2400" dirty="0"/>
              <a:t>”</a:t>
            </a:r>
          </a:p>
          <a:p>
            <a:pPr marL="0" indent="0">
              <a:buNone/>
            </a:pPr>
            <a:endParaRPr lang="en-US" sz="2400" dirty="0"/>
          </a:p>
          <a:p>
            <a:pPr marL="400050" lvl="1" indent="0">
              <a:buNone/>
            </a:pPr>
            <a:r>
              <a:rPr lang="en-US" sz="2000" u="sng" dirty="0"/>
              <a:t>For example</a:t>
            </a:r>
            <a:r>
              <a:rPr lang="en-US" sz="2000" dirty="0"/>
              <a:t>:</a:t>
            </a:r>
          </a:p>
          <a:p>
            <a:pPr lvl="1" indent="-342900">
              <a:buFont typeface="Wingdings" panose="05000000000000000000" pitchFamily="2" charset="2"/>
              <a:buChar char="Ø"/>
            </a:pPr>
            <a:r>
              <a:rPr lang="en-US" sz="2000" dirty="0"/>
              <a:t>Overtime may be recorded using Event Type 251Q (qualified) or 251N (non-qualified)</a:t>
            </a:r>
          </a:p>
          <a:p>
            <a:pPr lvl="1" indent="-342900">
              <a:buFont typeface="Wingdings" panose="05000000000000000000" pitchFamily="2" charset="2"/>
              <a:buChar char="Ø"/>
            </a:pPr>
            <a:r>
              <a:rPr lang="en-US" sz="2000" dirty="0"/>
              <a:t>Swing Overtime may be recorded using Event Type 260Q (qualified) or 260N (non-qualified)</a:t>
            </a:r>
          </a:p>
          <a:p>
            <a:pPr marL="0" indent="0">
              <a:buNone/>
            </a:pPr>
            <a:endParaRPr lang="en-US" sz="2400" dirty="0"/>
          </a:p>
          <a:p>
            <a:pPr marL="0" indent="0">
              <a:buNone/>
            </a:pPr>
            <a:r>
              <a:rPr lang="en-US" sz="2400" dirty="0"/>
              <a:t>It is essential that all State of Alaska employees use the correct pay codes to ensure accurate reporting and compliance with the new procedures.</a:t>
            </a:r>
          </a:p>
        </p:txBody>
      </p:sp>
      <p:sp>
        <p:nvSpPr>
          <p:cNvPr id="4" name="Slide Number Placeholder 3">
            <a:extLst>
              <a:ext uri="{FF2B5EF4-FFF2-40B4-BE49-F238E27FC236}">
                <a16:creationId xmlns:a16="http://schemas.microsoft.com/office/drawing/2014/main" id="{6B22137F-AEFC-FF5A-5926-784FD9CCB4E2}"/>
              </a:ext>
            </a:extLst>
          </p:cNvPr>
          <p:cNvSpPr>
            <a:spLocks noGrp="1"/>
          </p:cNvSpPr>
          <p:nvPr>
            <p:ph type="sldNum" sz="quarter" idx="12"/>
          </p:nvPr>
        </p:nvSpPr>
        <p:spPr/>
        <p:txBody>
          <a:bodyPr/>
          <a:lstStyle/>
          <a:p>
            <a:fld id="{16669D4F-D4E3-4BE2-9B53-62C895D914DA}" type="slidenum">
              <a:rPr lang="en-US" smtClean="0"/>
              <a:pPr/>
              <a:t>11</a:t>
            </a:fld>
            <a:endParaRPr lang="en-US" dirty="0"/>
          </a:p>
        </p:txBody>
      </p:sp>
    </p:spTree>
    <p:extLst>
      <p:ext uri="{BB962C8B-B14F-4D97-AF65-F5344CB8AC3E}">
        <p14:creationId xmlns:p14="http://schemas.microsoft.com/office/powerpoint/2010/main" val="764993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952E3-D438-CCC1-55F3-932CBC0FF1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75A715-F634-8301-30F9-64980DA48C50}"/>
              </a:ext>
            </a:extLst>
          </p:cNvPr>
          <p:cNvSpPr>
            <a:spLocks noGrp="1"/>
          </p:cNvSpPr>
          <p:nvPr>
            <p:ph type="title"/>
          </p:nvPr>
        </p:nvSpPr>
        <p:spPr/>
        <p:txBody>
          <a:bodyPr/>
          <a:lstStyle/>
          <a:p>
            <a:r>
              <a:rPr lang="en-US" dirty="0"/>
              <a:t>Qualified vs. Non-Qualified Time</a:t>
            </a:r>
          </a:p>
        </p:txBody>
      </p:sp>
      <p:graphicFrame>
        <p:nvGraphicFramePr>
          <p:cNvPr id="5" name="Content Placeholder 4">
            <a:extLst>
              <a:ext uri="{FF2B5EF4-FFF2-40B4-BE49-F238E27FC236}">
                <a16:creationId xmlns:a16="http://schemas.microsoft.com/office/drawing/2014/main" id="{54B60486-E96B-3EB2-2EEE-0E232FFF1EF1}"/>
              </a:ext>
            </a:extLst>
          </p:cNvPr>
          <p:cNvGraphicFramePr>
            <a:graphicFrameLocks noGrp="1"/>
          </p:cNvGraphicFramePr>
          <p:nvPr>
            <p:ph idx="1"/>
          </p:nvPr>
        </p:nvGraphicFramePr>
        <p:xfrm>
          <a:off x="61023" y="1981200"/>
          <a:ext cx="9021953" cy="4418148"/>
        </p:xfrm>
        <a:graphic>
          <a:graphicData uri="http://schemas.openxmlformats.org/drawingml/2006/table">
            <a:tbl>
              <a:tblPr firstRow="1" bandRow="1">
                <a:tableStyleId>{5C22544A-7EE6-4342-B048-85BDC9FD1C3A}</a:tableStyleId>
              </a:tblPr>
              <a:tblGrid>
                <a:gridCol w="3520377">
                  <a:extLst>
                    <a:ext uri="{9D8B030D-6E8A-4147-A177-3AD203B41FA5}">
                      <a16:colId xmlns:a16="http://schemas.microsoft.com/office/drawing/2014/main" val="4099751302"/>
                    </a:ext>
                  </a:extLst>
                </a:gridCol>
                <a:gridCol w="1905000">
                  <a:extLst>
                    <a:ext uri="{9D8B030D-6E8A-4147-A177-3AD203B41FA5}">
                      <a16:colId xmlns:a16="http://schemas.microsoft.com/office/drawing/2014/main" val="2246122624"/>
                    </a:ext>
                  </a:extLst>
                </a:gridCol>
                <a:gridCol w="1828800">
                  <a:extLst>
                    <a:ext uri="{9D8B030D-6E8A-4147-A177-3AD203B41FA5}">
                      <a16:colId xmlns:a16="http://schemas.microsoft.com/office/drawing/2014/main" val="1771410251"/>
                    </a:ext>
                  </a:extLst>
                </a:gridCol>
                <a:gridCol w="1767776">
                  <a:extLst>
                    <a:ext uri="{9D8B030D-6E8A-4147-A177-3AD203B41FA5}">
                      <a16:colId xmlns:a16="http://schemas.microsoft.com/office/drawing/2014/main" val="1848189350"/>
                    </a:ext>
                  </a:extLst>
                </a:gridCol>
              </a:tblGrid>
              <a:tr h="446491">
                <a:tc>
                  <a:txBody>
                    <a:bodyPr/>
                    <a:lstStyle/>
                    <a:p>
                      <a:pPr algn="ctr"/>
                      <a:r>
                        <a:rPr lang="en-US" sz="1400" dirty="0"/>
                        <a:t>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Old Event Code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New Event Code (Non-Qualified)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New Event Code (Qualified)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8686012"/>
                  </a:ext>
                </a:extLst>
              </a:tr>
              <a:tr h="324999">
                <a:tc>
                  <a:txBody>
                    <a:bodyPr/>
                    <a:lstStyle/>
                    <a:p>
                      <a:r>
                        <a:rPr lang="en-US" sz="1400" dirty="0"/>
                        <a:t>Overtime 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251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251N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251Q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7855710"/>
                  </a:ext>
                </a:extLst>
              </a:tr>
              <a:tr h="324999">
                <a:tc>
                  <a:txBody>
                    <a:bodyPr/>
                    <a:lstStyle/>
                    <a:p>
                      <a:r>
                        <a:rPr lang="en-US" sz="1400" dirty="0"/>
                        <a:t>Overtime Double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252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252N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252Q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1915254"/>
                  </a:ext>
                </a:extLst>
              </a:tr>
              <a:tr h="324999">
                <a:tc>
                  <a:txBody>
                    <a:bodyPr/>
                    <a:lstStyle/>
                    <a:p>
                      <a:r>
                        <a:rPr lang="en-US" sz="1400" dirty="0"/>
                        <a:t>Holiday Worked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249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249N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249Q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6724738"/>
                  </a:ext>
                </a:extLst>
              </a:tr>
              <a:tr h="324999">
                <a:tc>
                  <a:txBody>
                    <a:bodyPr/>
                    <a:lstStyle/>
                    <a:p>
                      <a:r>
                        <a:rPr lang="en-US" sz="1400" dirty="0"/>
                        <a:t>Recall Within 4 Hours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243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243N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243Q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6624404"/>
                  </a:ext>
                </a:extLst>
              </a:tr>
              <a:tr h="324999">
                <a:tc>
                  <a:txBody>
                    <a:bodyPr/>
                    <a:lstStyle/>
                    <a:p>
                      <a:r>
                        <a:rPr lang="en-US" sz="1400" dirty="0"/>
                        <a:t>Recall with Minimum Guarantee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244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244N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244Q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9807199"/>
                  </a:ext>
                </a:extLst>
              </a:tr>
              <a:tr h="324999">
                <a:tc>
                  <a:txBody>
                    <a:bodyPr/>
                    <a:lstStyle/>
                    <a:p>
                      <a:r>
                        <a:rPr lang="en-US" sz="1400" dirty="0"/>
                        <a:t>Swing Overtime 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260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260N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260Q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172802"/>
                  </a:ext>
                </a:extLst>
              </a:tr>
              <a:tr h="324999">
                <a:tc>
                  <a:txBody>
                    <a:bodyPr/>
                    <a:lstStyle/>
                    <a:p>
                      <a:r>
                        <a:rPr lang="en-US" sz="1400" dirty="0"/>
                        <a:t>Swing Double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262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262N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262Q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6760745"/>
                  </a:ext>
                </a:extLst>
              </a:tr>
              <a:tr h="324999">
                <a:tc>
                  <a:txBody>
                    <a:bodyPr/>
                    <a:lstStyle/>
                    <a:p>
                      <a:r>
                        <a:rPr lang="en-US" sz="1400" dirty="0"/>
                        <a:t>Grave Overtime 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270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270N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270Q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2023742"/>
                  </a:ext>
                </a:extLst>
              </a:tr>
              <a:tr h="324999">
                <a:tc>
                  <a:txBody>
                    <a:bodyPr/>
                    <a:lstStyle/>
                    <a:p>
                      <a:r>
                        <a:rPr lang="en-US" sz="1400" dirty="0"/>
                        <a:t>Grave Double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272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272N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272Q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4426477"/>
                  </a:ext>
                </a:extLst>
              </a:tr>
              <a:tr h="324999">
                <a:tc>
                  <a:txBody>
                    <a:bodyPr/>
                    <a:lstStyle/>
                    <a:p>
                      <a:r>
                        <a:rPr lang="en-US" sz="1400" dirty="0"/>
                        <a:t>Weekend Premium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235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235N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235Q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605882"/>
                  </a:ext>
                </a:extLst>
              </a:tr>
              <a:tr h="324999">
                <a:tc>
                  <a:txBody>
                    <a:bodyPr/>
                    <a:lstStyle/>
                    <a:p>
                      <a:r>
                        <a:rPr lang="en-US" sz="1400" dirty="0"/>
                        <a:t>Overtime 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251C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251CN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251CQ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2733253"/>
                  </a:ext>
                </a:extLst>
              </a:tr>
              <a:tr h="324999">
                <a:tc>
                  <a:txBody>
                    <a:bodyPr/>
                    <a:lstStyle/>
                    <a:p>
                      <a:r>
                        <a:rPr lang="en-US" sz="1400" dirty="0"/>
                        <a:t>Holiday Worked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249C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249CN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249CQ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5642955"/>
                  </a:ext>
                </a:extLst>
              </a:tr>
            </a:tbl>
          </a:graphicData>
        </a:graphic>
      </p:graphicFrame>
      <p:sp>
        <p:nvSpPr>
          <p:cNvPr id="4" name="Slide Number Placeholder 3">
            <a:extLst>
              <a:ext uri="{FF2B5EF4-FFF2-40B4-BE49-F238E27FC236}">
                <a16:creationId xmlns:a16="http://schemas.microsoft.com/office/drawing/2014/main" id="{1F6E045C-02FF-130E-BB86-4BF7FA21E095}"/>
              </a:ext>
            </a:extLst>
          </p:cNvPr>
          <p:cNvSpPr>
            <a:spLocks noGrp="1"/>
          </p:cNvSpPr>
          <p:nvPr>
            <p:ph type="sldNum" sz="quarter" idx="12"/>
          </p:nvPr>
        </p:nvSpPr>
        <p:spPr/>
        <p:txBody>
          <a:bodyPr/>
          <a:lstStyle/>
          <a:p>
            <a:fld id="{16669D4F-D4E3-4BE2-9B53-62C895D914DA}" type="slidenum">
              <a:rPr lang="en-US" smtClean="0"/>
              <a:pPr/>
              <a:t>12</a:t>
            </a:fld>
            <a:endParaRPr lang="en-US" dirty="0"/>
          </a:p>
        </p:txBody>
      </p:sp>
      <p:sp>
        <p:nvSpPr>
          <p:cNvPr id="7" name="TextBox 6">
            <a:extLst>
              <a:ext uri="{FF2B5EF4-FFF2-40B4-BE49-F238E27FC236}">
                <a16:creationId xmlns:a16="http://schemas.microsoft.com/office/drawing/2014/main" id="{0A272D56-0992-D8CD-0C00-D4CA7EC8D0B1}"/>
              </a:ext>
            </a:extLst>
          </p:cNvPr>
          <p:cNvSpPr txBox="1"/>
          <p:nvPr/>
        </p:nvSpPr>
        <p:spPr>
          <a:xfrm>
            <a:off x="457200" y="6385023"/>
            <a:ext cx="8229600" cy="307777"/>
          </a:xfrm>
          <a:prstGeom prst="rect">
            <a:avLst/>
          </a:prstGeom>
          <a:noFill/>
        </p:spPr>
        <p:txBody>
          <a:bodyPr wrap="square">
            <a:spAutoFit/>
          </a:bodyPr>
          <a:lstStyle/>
          <a:p>
            <a:r>
              <a:rPr lang="en-US" sz="1400" b="1" dirty="0"/>
              <a:t>*Changes were also made to Sea Duty and EFF time reporting – see specific section for additional details*</a:t>
            </a:r>
          </a:p>
        </p:txBody>
      </p:sp>
    </p:spTree>
    <p:extLst>
      <p:ext uri="{BB962C8B-B14F-4D97-AF65-F5344CB8AC3E}">
        <p14:creationId xmlns:p14="http://schemas.microsoft.com/office/powerpoint/2010/main" val="1903957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9D996-F960-56BF-81F0-894CED4C69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D4A35A-CBAD-4751-3299-B8A5B2927CD2}"/>
              </a:ext>
            </a:extLst>
          </p:cNvPr>
          <p:cNvSpPr>
            <a:spLocks noGrp="1"/>
          </p:cNvSpPr>
          <p:nvPr>
            <p:ph type="title"/>
          </p:nvPr>
        </p:nvSpPr>
        <p:spPr/>
        <p:txBody>
          <a:bodyPr/>
          <a:lstStyle/>
          <a:p>
            <a:r>
              <a:rPr lang="en-US" dirty="0"/>
              <a:t>What determines if it’s qualified or non-qualified?</a:t>
            </a:r>
          </a:p>
        </p:txBody>
      </p:sp>
      <p:sp>
        <p:nvSpPr>
          <p:cNvPr id="4" name="Slide Number Placeholder 3">
            <a:extLst>
              <a:ext uri="{FF2B5EF4-FFF2-40B4-BE49-F238E27FC236}">
                <a16:creationId xmlns:a16="http://schemas.microsoft.com/office/drawing/2014/main" id="{91BD283B-0575-2BF5-67C6-B041BAE436BA}"/>
              </a:ext>
            </a:extLst>
          </p:cNvPr>
          <p:cNvSpPr>
            <a:spLocks noGrp="1"/>
          </p:cNvSpPr>
          <p:nvPr>
            <p:ph type="sldNum" sz="quarter" idx="12"/>
          </p:nvPr>
        </p:nvSpPr>
        <p:spPr/>
        <p:txBody>
          <a:bodyPr/>
          <a:lstStyle/>
          <a:p>
            <a:fld id="{16669D4F-D4E3-4BE2-9B53-62C895D914DA}" type="slidenum">
              <a:rPr lang="en-US" smtClean="0"/>
              <a:pPr/>
              <a:t>13</a:t>
            </a:fld>
            <a:endParaRPr lang="en-US" dirty="0"/>
          </a:p>
        </p:txBody>
      </p:sp>
      <p:sp>
        <p:nvSpPr>
          <p:cNvPr id="8" name="Content Placeholder 7">
            <a:extLst>
              <a:ext uri="{FF2B5EF4-FFF2-40B4-BE49-F238E27FC236}">
                <a16:creationId xmlns:a16="http://schemas.microsoft.com/office/drawing/2014/main" id="{04D1DC95-8B86-78DC-A352-CADD5F0DF01F}"/>
              </a:ext>
            </a:extLst>
          </p:cNvPr>
          <p:cNvSpPr>
            <a:spLocks noGrp="1"/>
          </p:cNvSpPr>
          <p:nvPr>
            <p:ph idx="1"/>
          </p:nvPr>
        </p:nvSpPr>
        <p:spPr/>
        <p:txBody>
          <a:bodyPr>
            <a:normAutofit fontScale="62500" lnSpcReduction="20000"/>
          </a:bodyPr>
          <a:lstStyle/>
          <a:p>
            <a:pPr marL="0" indent="0">
              <a:buNone/>
            </a:pPr>
            <a:r>
              <a:rPr lang="en-US" dirty="0"/>
              <a:t>Chronologically speaking, it is important to understand that qualified pay types are not limited to hours worked after reaching 40 hours in a workweek. </a:t>
            </a:r>
          </a:p>
          <a:p>
            <a:pPr marL="0" indent="0">
              <a:buNone/>
            </a:pPr>
            <a:endParaRPr lang="en-US" dirty="0"/>
          </a:p>
          <a:p>
            <a:pPr marL="0" indent="0">
              <a:buNone/>
            </a:pPr>
            <a:r>
              <a:rPr lang="en-US" dirty="0"/>
              <a:t>The day in the week when overtime, holiday premium pay, or recall/call back occur does not determine qualification. What matters is that the employee physically works more than 40 hours within the designated workweek. </a:t>
            </a:r>
          </a:p>
          <a:p>
            <a:pPr marL="0" indent="0">
              <a:buNone/>
            </a:pPr>
            <a:endParaRPr lang="en-US" dirty="0"/>
          </a:p>
          <a:p>
            <a:pPr marL="0" indent="0">
              <a:buNone/>
            </a:pPr>
            <a:r>
              <a:rPr lang="en-US" dirty="0"/>
              <a:t>The primary pay codes that should be used to reach an employee’s 40-hour threshold are event codes that represent physical hours worked </a:t>
            </a:r>
            <a:r>
              <a:rPr lang="en-US" b="1" dirty="0"/>
              <a:t>at a regular rate of pay.</a:t>
            </a:r>
          </a:p>
          <a:p>
            <a:pPr lvl="1"/>
            <a:r>
              <a:rPr lang="en-US" i="1" dirty="0"/>
              <a:t>Event Code 100 (Regular Hours) and Event Code 250 (Straight Pay)</a:t>
            </a:r>
          </a:p>
          <a:p>
            <a:pPr marL="457200" lvl="1" indent="0">
              <a:buNone/>
            </a:pPr>
            <a:endParaRPr lang="en-US" dirty="0"/>
          </a:p>
          <a:p>
            <a:pPr marL="0" indent="0">
              <a:buNone/>
            </a:pPr>
            <a:r>
              <a:rPr lang="en-US" dirty="0"/>
              <a:t>If event codes 100 and 250 do not equal 40 hours within the workweek, then time worked at a rate of 1.5x or more begin to be included, starting with time worked earliest in the week (from left to right). </a:t>
            </a:r>
          </a:p>
        </p:txBody>
      </p:sp>
    </p:spTree>
    <p:extLst>
      <p:ext uri="{BB962C8B-B14F-4D97-AF65-F5344CB8AC3E}">
        <p14:creationId xmlns:p14="http://schemas.microsoft.com/office/powerpoint/2010/main" val="2489287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FE7E8-3B3A-E9B8-6719-A8BDE16796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A57656-2BFB-3F64-F384-CD0221C9E6A4}"/>
              </a:ext>
            </a:extLst>
          </p:cNvPr>
          <p:cNvSpPr>
            <a:spLocks noGrp="1"/>
          </p:cNvSpPr>
          <p:nvPr>
            <p:ph type="title"/>
          </p:nvPr>
        </p:nvSpPr>
        <p:spPr/>
        <p:txBody>
          <a:bodyPr/>
          <a:lstStyle/>
          <a:p>
            <a:r>
              <a:rPr lang="en-US" dirty="0"/>
              <a:t>What determines if it’s qualified or non-qualified?</a:t>
            </a:r>
          </a:p>
        </p:txBody>
      </p:sp>
      <p:sp>
        <p:nvSpPr>
          <p:cNvPr id="4" name="Slide Number Placeholder 3">
            <a:extLst>
              <a:ext uri="{FF2B5EF4-FFF2-40B4-BE49-F238E27FC236}">
                <a16:creationId xmlns:a16="http://schemas.microsoft.com/office/drawing/2014/main" id="{4B38189D-6FE7-82FE-BC8D-FD96E58A3AC6}"/>
              </a:ext>
            </a:extLst>
          </p:cNvPr>
          <p:cNvSpPr>
            <a:spLocks noGrp="1"/>
          </p:cNvSpPr>
          <p:nvPr>
            <p:ph type="sldNum" sz="quarter" idx="12"/>
          </p:nvPr>
        </p:nvSpPr>
        <p:spPr/>
        <p:txBody>
          <a:bodyPr/>
          <a:lstStyle/>
          <a:p>
            <a:fld id="{16669D4F-D4E3-4BE2-9B53-62C895D914DA}" type="slidenum">
              <a:rPr lang="en-US" smtClean="0"/>
              <a:pPr/>
              <a:t>14</a:t>
            </a:fld>
            <a:endParaRPr lang="en-US"/>
          </a:p>
        </p:txBody>
      </p:sp>
      <p:sp>
        <p:nvSpPr>
          <p:cNvPr id="8" name="Content Placeholder 7">
            <a:extLst>
              <a:ext uri="{FF2B5EF4-FFF2-40B4-BE49-F238E27FC236}">
                <a16:creationId xmlns:a16="http://schemas.microsoft.com/office/drawing/2014/main" id="{237AD066-2736-6B2D-139D-4F4270583E7F}"/>
              </a:ext>
            </a:extLst>
          </p:cNvPr>
          <p:cNvSpPr>
            <a:spLocks noGrp="1"/>
          </p:cNvSpPr>
          <p:nvPr>
            <p:ph idx="1"/>
          </p:nvPr>
        </p:nvSpPr>
        <p:spPr>
          <a:xfrm>
            <a:off x="457200" y="1981200"/>
            <a:ext cx="8229600" cy="4375150"/>
          </a:xfrm>
        </p:spPr>
        <p:txBody>
          <a:bodyPr>
            <a:normAutofit fontScale="92500" lnSpcReduction="20000"/>
          </a:bodyPr>
          <a:lstStyle/>
          <a:p>
            <a:pPr marL="0" indent="0">
              <a:buNone/>
            </a:pPr>
            <a:r>
              <a:rPr lang="en-US" sz="1800" dirty="0"/>
              <a:t>Employees have the potential to record hours at a pay rate of 1.5x or more on a day that falls before their required workweek hours are reached. </a:t>
            </a:r>
          </a:p>
          <a:p>
            <a:pPr lvl="1"/>
            <a:r>
              <a:rPr lang="en-US" sz="1600" b="1" i="1" dirty="0"/>
              <a:t>Examples: Overtime (if accrued daily), Holiday Premium Pay, Recall/Call Back</a:t>
            </a:r>
          </a:p>
          <a:p>
            <a:pPr marL="0" indent="0">
              <a:buNone/>
            </a:pPr>
            <a:endParaRPr lang="en-US" sz="1800" dirty="0"/>
          </a:p>
          <a:p>
            <a:pPr marL="0" indent="0">
              <a:buNone/>
            </a:pPr>
            <a:r>
              <a:rPr lang="en-US" sz="1800" dirty="0"/>
              <a:t>Hours paid at a rate of 1.5x or higher on a day before the workweek requirement is met may still be considered qualified if:</a:t>
            </a:r>
          </a:p>
          <a:p>
            <a:pPr lvl="1"/>
            <a:r>
              <a:rPr lang="en-US" sz="1600" dirty="0"/>
              <a:t>The employee’s regular hours alone total 40 for the week, or </a:t>
            </a:r>
          </a:p>
          <a:p>
            <a:pPr lvl="1"/>
            <a:r>
              <a:rPr lang="en-US" sz="1600" dirty="0"/>
              <a:t>The regular hours combined with straight pay reach 40</a:t>
            </a:r>
          </a:p>
          <a:p>
            <a:pPr marL="0" indent="0">
              <a:buNone/>
            </a:pPr>
            <a:endParaRPr lang="en-US" sz="1800" dirty="0"/>
          </a:p>
          <a:p>
            <a:pPr marL="0" indent="0">
              <a:buNone/>
            </a:pPr>
            <a:r>
              <a:rPr lang="en-US" sz="1800" dirty="0"/>
              <a:t>If regular hours and straight pay </a:t>
            </a:r>
            <a:r>
              <a:rPr lang="en-US" sz="1800" i="1" dirty="0"/>
              <a:t>(if present)</a:t>
            </a:r>
            <a:r>
              <a:rPr lang="en-US" sz="1800" dirty="0"/>
              <a:t> do not reach 40, then hours worked at a pay rate of 1.5x or more will begin to be included in reaching the 40 hours needed for qualified time. </a:t>
            </a:r>
          </a:p>
          <a:p>
            <a:pPr lvl="1"/>
            <a:r>
              <a:rPr lang="en-US" sz="1600" dirty="0"/>
              <a:t>Hours at 1.5x or more that are included in reaching the 40-hour threshold are considered </a:t>
            </a:r>
            <a:r>
              <a:rPr lang="en-US" sz="1600" u="sng" dirty="0"/>
              <a:t>non-qualified time</a:t>
            </a:r>
            <a:r>
              <a:rPr lang="en-US" sz="1600" dirty="0"/>
              <a:t>. </a:t>
            </a:r>
          </a:p>
          <a:p>
            <a:pPr lvl="1"/>
            <a:r>
              <a:rPr lang="en-US" sz="1600" dirty="0"/>
              <a:t>When non-qualified time is used to reach 40, the earliest hours in the week at a pay rate of 1.5x or more will have the non-qualified pay codes applied. </a:t>
            </a:r>
          </a:p>
          <a:p>
            <a:pPr lvl="1"/>
            <a:r>
              <a:rPr lang="en-US" sz="1600" dirty="0"/>
              <a:t>Hours will continue to be considered non-qualified until they reach 40, at which point all remaining pay at a rate of 1.5x or more in the week will begin to be considered qualified.</a:t>
            </a:r>
          </a:p>
        </p:txBody>
      </p:sp>
    </p:spTree>
    <p:extLst>
      <p:ext uri="{BB962C8B-B14F-4D97-AF65-F5344CB8AC3E}">
        <p14:creationId xmlns:p14="http://schemas.microsoft.com/office/powerpoint/2010/main" val="1722050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63880-D9C0-AE68-B135-C2812FF017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6B71C5-72F7-43BF-38C7-E42F27A5C12C}"/>
              </a:ext>
            </a:extLst>
          </p:cNvPr>
          <p:cNvSpPr>
            <a:spLocks noGrp="1"/>
          </p:cNvSpPr>
          <p:nvPr>
            <p:ph type="title"/>
          </p:nvPr>
        </p:nvSpPr>
        <p:spPr/>
        <p:txBody>
          <a:bodyPr/>
          <a:lstStyle/>
          <a:p>
            <a:r>
              <a:rPr lang="en-US" dirty="0"/>
              <a:t>What determines if it’s qualified or non-qualified?</a:t>
            </a:r>
          </a:p>
        </p:txBody>
      </p:sp>
      <p:sp>
        <p:nvSpPr>
          <p:cNvPr id="3" name="Content Placeholder 2">
            <a:extLst>
              <a:ext uri="{FF2B5EF4-FFF2-40B4-BE49-F238E27FC236}">
                <a16:creationId xmlns:a16="http://schemas.microsoft.com/office/drawing/2014/main" id="{9FBA5D53-EE97-56A2-70B0-1114EC4A84BA}"/>
              </a:ext>
            </a:extLst>
          </p:cNvPr>
          <p:cNvSpPr>
            <a:spLocks noGrp="1"/>
          </p:cNvSpPr>
          <p:nvPr>
            <p:ph idx="1"/>
          </p:nvPr>
        </p:nvSpPr>
        <p:spPr/>
        <p:txBody>
          <a:bodyPr>
            <a:normAutofit fontScale="55000" lnSpcReduction="20000"/>
          </a:bodyPr>
          <a:lstStyle/>
          <a:p>
            <a:pPr marL="0" indent="0">
              <a:buNone/>
            </a:pPr>
            <a:r>
              <a:rPr lang="en-US" b="1" dirty="0">
                <a:highlight>
                  <a:srgbClr val="FFFF00"/>
                </a:highlight>
              </a:rPr>
              <a:t>Pro Tip! </a:t>
            </a:r>
          </a:p>
          <a:p>
            <a:pPr marL="0" indent="0">
              <a:buNone/>
            </a:pPr>
            <a:r>
              <a:rPr lang="en-US" dirty="0"/>
              <a:t>To determine how many hours at a pay rate of 1.5x or more within a week should be considered qualified and verify accurate reporting, proceed with the following steps.</a:t>
            </a:r>
          </a:p>
          <a:p>
            <a:pPr marL="0" indent="0">
              <a:buNone/>
            </a:pPr>
            <a:endParaRPr lang="en-US" dirty="0"/>
          </a:p>
          <a:p>
            <a:pPr marL="0" indent="0">
              <a:buNone/>
            </a:pPr>
            <a:r>
              <a:rPr lang="en-US" sz="3600" b="1" dirty="0"/>
              <a:t>Step 1: </a:t>
            </a:r>
            <a:r>
              <a:rPr lang="en-US" sz="3600" dirty="0"/>
              <a:t>Calculate hours physically worked </a:t>
            </a:r>
            <a:r>
              <a:rPr lang="en-US" sz="3600" u="sng" dirty="0"/>
              <a:t>within the week</a:t>
            </a:r>
            <a:r>
              <a:rPr lang="en-US" sz="3600" dirty="0"/>
              <a:t>.</a:t>
            </a:r>
          </a:p>
          <a:p>
            <a:r>
              <a:rPr lang="en-US" dirty="0"/>
              <a:t>Add up all hours physically worked during the workweek.</a:t>
            </a:r>
          </a:p>
          <a:p>
            <a:r>
              <a:rPr lang="en-US" dirty="0"/>
              <a:t>Exclude any leave or holiday hours </a:t>
            </a:r>
            <a:r>
              <a:rPr lang="en-US" i="1" dirty="0"/>
              <a:t>– only actual time worked counts. </a:t>
            </a:r>
          </a:p>
          <a:p>
            <a:pPr marL="0" indent="0">
              <a:buNone/>
            </a:pPr>
            <a:endParaRPr lang="en-US" i="1" dirty="0"/>
          </a:p>
          <a:p>
            <a:pPr marL="0" indent="0">
              <a:buNone/>
            </a:pPr>
            <a:r>
              <a:rPr lang="en-US" sz="3600" b="1" dirty="0"/>
              <a:t>Step 2: </a:t>
            </a:r>
            <a:r>
              <a:rPr lang="en-US" sz="3600" dirty="0"/>
              <a:t>Compare Against the 40-Hour FLSA Threshold</a:t>
            </a:r>
          </a:p>
          <a:p>
            <a:r>
              <a:rPr lang="en-US" dirty="0"/>
              <a:t>If total hours physically worked exceed 40, the number of hours above 40 should be how many hours are recorded as qualified time within that week. </a:t>
            </a:r>
          </a:p>
          <a:p>
            <a:pPr lvl="1"/>
            <a:r>
              <a:rPr lang="en-US" dirty="0"/>
              <a:t>If pay at a rate of 1.5x or higher are included in reaching (but not exceeding) 40 hours, those hours are considered non-qualified.</a:t>
            </a:r>
          </a:p>
          <a:p>
            <a:r>
              <a:rPr lang="en-US" dirty="0"/>
              <a:t>If total physical hours worked are 40 or less, all pay at a rate of 1.5x or more is considered non-qualified. </a:t>
            </a:r>
          </a:p>
          <a:p>
            <a:pPr marL="0" indent="0">
              <a:buNone/>
            </a:pPr>
            <a:endParaRPr lang="en-US" dirty="0"/>
          </a:p>
        </p:txBody>
      </p:sp>
      <p:sp>
        <p:nvSpPr>
          <p:cNvPr id="4" name="Slide Number Placeholder 3">
            <a:extLst>
              <a:ext uri="{FF2B5EF4-FFF2-40B4-BE49-F238E27FC236}">
                <a16:creationId xmlns:a16="http://schemas.microsoft.com/office/drawing/2014/main" id="{23960AD5-3BE5-FA6B-1340-801E70D704FB}"/>
              </a:ext>
            </a:extLst>
          </p:cNvPr>
          <p:cNvSpPr>
            <a:spLocks noGrp="1"/>
          </p:cNvSpPr>
          <p:nvPr>
            <p:ph type="sldNum" sz="quarter" idx="12"/>
          </p:nvPr>
        </p:nvSpPr>
        <p:spPr/>
        <p:txBody>
          <a:bodyPr/>
          <a:lstStyle/>
          <a:p>
            <a:fld id="{16669D4F-D4E3-4BE2-9B53-62C895D914DA}" type="slidenum">
              <a:rPr lang="en-US" smtClean="0"/>
              <a:pPr/>
              <a:t>15</a:t>
            </a:fld>
            <a:endParaRPr lang="en-US"/>
          </a:p>
        </p:txBody>
      </p:sp>
    </p:spTree>
    <p:extLst>
      <p:ext uri="{BB962C8B-B14F-4D97-AF65-F5344CB8AC3E}">
        <p14:creationId xmlns:p14="http://schemas.microsoft.com/office/powerpoint/2010/main" val="4256351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CF2FA-BDFA-E8D7-3B98-B0F2BCF907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177AF9-6B7A-81FA-F4AD-CB19F2E281FD}"/>
              </a:ext>
            </a:extLst>
          </p:cNvPr>
          <p:cNvSpPr>
            <a:spLocks noGrp="1"/>
          </p:cNvSpPr>
          <p:nvPr>
            <p:ph type="title"/>
          </p:nvPr>
        </p:nvSpPr>
        <p:spPr/>
        <p:txBody>
          <a:bodyPr/>
          <a:lstStyle/>
          <a:p>
            <a:r>
              <a:rPr lang="en-US" dirty="0"/>
              <a:t>What determines if it’s qualified or non-qualified?</a:t>
            </a:r>
          </a:p>
        </p:txBody>
      </p:sp>
      <p:sp>
        <p:nvSpPr>
          <p:cNvPr id="3" name="Content Placeholder 2">
            <a:extLst>
              <a:ext uri="{FF2B5EF4-FFF2-40B4-BE49-F238E27FC236}">
                <a16:creationId xmlns:a16="http://schemas.microsoft.com/office/drawing/2014/main" id="{2029934A-E455-8892-9947-A804D4A4BF43}"/>
              </a:ext>
            </a:extLst>
          </p:cNvPr>
          <p:cNvSpPr>
            <a:spLocks noGrp="1"/>
          </p:cNvSpPr>
          <p:nvPr>
            <p:ph idx="1"/>
          </p:nvPr>
        </p:nvSpPr>
        <p:spPr/>
        <p:txBody>
          <a:bodyPr>
            <a:normAutofit fontScale="70000" lnSpcReduction="20000"/>
          </a:bodyPr>
          <a:lstStyle/>
          <a:p>
            <a:pPr marL="0" indent="0">
              <a:buNone/>
            </a:pPr>
            <a:r>
              <a:rPr lang="en-US" dirty="0"/>
              <a:t>Example:</a:t>
            </a:r>
          </a:p>
          <a:p>
            <a:pPr marL="0" indent="0">
              <a:buNone/>
            </a:pPr>
            <a:r>
              <a:rPr lang="en-US" dirty="0"/>
              <a:t>An employee physically worked 49.75 hours in a workweek. </a:t>
            </a:r>
          </a:p>
          <a:p>
            <a:pPr marL="0" indent="0">
              <a:buNone/>
            </a:pPr>
            <a:endParaRPr lang="en-US" dirty="0"/>
          </a:p>
          <a:p>
            <a:pPr marL="0" indent="0" algn="ctr">
              <a:buNone/>
            </a:pPr>
            <a:r>
              <a:rPr lang="en-US" b="1" dirty="0"/>
              <a:t>49.75 – 40 = 9.75</a:t>
            </a:r>
          </a:p>
          <a:p>
            <a:pPr marL="0" indent="0">
              <a:buNone/>
            </a:pPr>
            <a:endParaRPr lang="en-US" dirty="0"/>
          </a:p>
          <a:p>
            <a:pPr marL="0" indent="0">
              <a:buNone/>
            </a:pPr>
            <a:r>
              <a:rPr lang="en-US" dirty="0"/>
              <a:t>49.75 </a:t>
            </a:r>
            <a:r>
              <a:rPr lang="en-US" i="1" dirty="0"/>
              <a:t>(hours physically worked in a week) </a:t>
            </a:r>
            <a:r>
              <a:rPr lang="en-US" dirty="0"/>
              <a:t>minus 40 </a:t>
            </a:r>
            <a:r>
              <a:rPr lang="en-US" i="1" dirty="0"/>
              <a:t>(FLSA qualified time threshold)</a:t>
            </a:r>
            <a:r>
              <a:rPr lang="en-US" dirty="0"/>
              <a:t> = 9.75 hours of qualified time to be recorded on timesheet for that week.</a:t>
            </a:r>
          </a:p>
          <a:p>
            <a:pPr marL="0" indent="0">
              <a:buNone/>
            </a:pPr>
            <a:endParaRPr lang="en-US" i="1" dirty="0"/>
          </a:p>
          <a:p>
            <a:pPr marL="0" indent="0">
              <a:buNone/>
            </a:pPr>
            <a:r>
              <a:rPr lang="en-US" dirty="0"/>
              <a:t>Considering the FLSA threshold for qualified time is 40 hours, and a total of 49.75 hours in that week were worked, 9.75 hours in the workweek must be considered qualified – whether that be overtime, holiday premium pay, recall/call back, or double time.</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F30D2E2C-3E68-7F78-E400-36404018B47E}"/>
              </a:ext>
            </a:extLst>
          </p:cNvPr>
          <p:cNvSpPr>
            <a:spLocks noGrp="1"/>
          </p:cNvSpPr>
          <p:nvPr>
            <p:ph type="sldNum" sz="quarter" idx="12"/>
          </p:nvPr>
        </p:nvSpPr>
        <p:spPr/>
        <p:txBody>
          <a:bodyPr/>
          <a:lstStyle/>
          <a:p>
            <a:fld id="{16669D4F-D4E3-4BE2-9B53-62C895D914DA}" type="slidenum">
              <a:rPr lang="en-US" smtClean="0"/>
              <a:pPr/>
              <a:t>16</a:t>
            </a:fld>
            <a:endParaRPr lang="en-US"/>
          </a:p>
        </p:txBody>
      </p:sp>
    </p:spTree>
    <p:extLst>
      <p:ext uri="{BB962C8B-B14F-4D97-AF65-F5344CB8AC3E}">
        <p14:creationId xmlns:p14="http://schemas.microsoft.com/office/powerpoint/2010/main" val="2437416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346CC-6953-6993-EF0D-2F7C8E6918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8C8134-F2DE-4393-273D-6CBCF7FD8A1E}"/>
              </a:ext>
            </a:extLst>
          </p:cNvPr>
          <p:cNvSpPr>
            <a:spLocks noGrp="1"/>
          </p:cNvSpPr>
          <p:nvPr>
            <p:ph type="title"/>
          </p:nvPr>
        </p:nvSpPr>
        <p:spPr/>
        <p:txBody>
          <a:bodyPr/>
          <a:lstStyle/>
          <a:p>
            <a:r>
              <a:rPr lang="en-US" dirty="0"/>
              <a:t>What determines if it’s qualified or non-qualified?</a:t>
            </a:r>
          </a:p>
        </p:txBody>
      </p:sp>
      <p:sp>
        <p:nvSpPr>
          <p:cNvPr id="3" name="Content Placeholder 2">
            <a:extLst>
              <a:ext uri="{FF2B5EF4-FFF2-40B4-BE49-F238E27FC236}">
                <a16:creationId xmlns:a16="http://schemas.microsoft.com/office/drawing/2014/main" id="{A0398A68-64FA-B795-17D3-4D94629D1097}"/>
              </a:ext>
            </a:extLst>
          </p:cNvPr>
          <p:cNvSpPr>
            <a:spLocks noGrp="1"/>
          </p:cNvSpPr>
          <p:nvPr>
            <p:ph idx="1"/>
          </p:nvPr>
        </p:nvSpPr>
        <p:spPr/>
        <p:txBody>
          <a:bodyPr>
            <a:normAutofit fontScale="55000" lnSpcReduction="20000"/>
          </a:bodyPr>
          <a:lstStyle/>
          <a:p>
            <a:pPr marL="0" indent="0">
              <a:buNone/>
            </a:pPr>
            <a:r>
              <a:rPr lang="en-US" b="1" dirty="0">
                <a:highlight>
                  <a:srgbClr val="FFFF00"/>
                </a:highlight>
              </a:rPr>
              <a:t>Pro Tip x2! </a:t>
            </a:r>
          </a:p>
          <a:p>
            <a:pPr marL="0" indent="0">
              <a:buNone/>
            </a:pPr>
            <a:r>
              <a:rPr lang="en-US" sz="3600" dirty="0"/>
              <a:t>If an employee has </a:t>
            </a:r>
            <a:r>
              <a:rPr lang="en-US" sz="3600" u="sng" dirty="0"/>
              <a:t>not</a:t>
            </a:r>
            <a:r>
              <a:rPr lang="en-US" sz="3600" dirty="0"/>
              <a:t> reached the 40-hour FLSA overtime threshold with worked hours that are paid at their regular rate, follow these steps to calculate the number of non-qualified hours that must be recorded before reporting any qualified overtime.</a:t>
            </a:r>
          </a:p>
          <a:p>
            <a:pPr marL="0" indent="0">
              <a:buNone/>
            </a:pPr>
            <a:endParaRPr lang="en-US" dirty="0"/>
          </a:p>
          <a:p>
            <a:pPr marL="0" indent="0">
              <a:buNone/>
            </a:pPr>
            <a:r>
              <a:rPr lang="en-US" sz="3600" b="1" dirty="0"/>
              <a:t>Step 1: </a:t>
            </a:r>
            <a:r>
              <a:rPr lang="en-US" sz="3600" dirty="0"/>
              <a:t>Calculate hours physically worked </a:t>
            </a:r>
            <a:r>
              <a:rPr lang="en-US" sz="3600" u="sng" dirty="0"/>
              <a:t>within the week</a:t>
            </a:r>
            <a:r>
              <a:rPr lang="en-US" sz="3600" dirty="0"/>
              <a:t> that pay at a normal rate of pay.</a:t>
            </a:r>
          </a:p>
          <a:p>
            <a:pPr lvl="1"/>
            <a:r>
              <a:rPr lang="en-US" dirty="0"/>
              <a:t>Add up Regular Pay hours (Event Code 100) and if present, Straight Pay hours (Event Code 250)</a:t>
            </a:r>
          </a:p>
          <a:p>
            <a:pPr lvl="1"/>
            <a:r>
              <a:rPr lang="en-US" dirty="0"/>
              <a:t>Be sure to exclude any leave or holiday hours, or hours that are required to be paid at a rate of 1.5x or more.</a:t>
            </a:r>
            <a:endParaRPr lang="en-US" i="1" dirty="0"/>
          </a:p>
          <a:p>
            <a:pPr marL="0" indent="0">
              <a:buNone/>
            </a:pPr>
            <a:endParaRPr lang="en-US" i="1" dirty="0"/>
          </a:p>
          <a:p>
            <a:pPr marL="0" indent="0">
              <a:buNone/>
            </a:pPr>
            <a:r>
              <a:rPr lang="en-US" sz="3600" b="1" dirty="0"/>
              <a:t>Step 2: </a:t>
            </a:r>
            <a:r>
              <a:rPr lang="en-US" sz="3600" dirty="0"/>
              <a:t>Compare Against the 40-Hour FLSA Threshold</a:t>
            </a:r>
          </a:p>
          <a:p>
            <a:pPr lvl="1"/>
            <a:r>
              <a:rPr lang="en-US" dirty="0"/>
              <a:t>Subtract the number of hours calculated in Step 1 from 40. The remaining hours represent the amount of time paid at 1.5x or higher that must be reported as non-qualified before any qualified time can be recorded.</a:t>
            </a:r>
          </a:p>
        </p:txBody>
      </p:sp>
      <p:sp>
        <p:nvSpPr>
          <p:cNvPr id="4" name="Slide Number Placeholder 3">
            <a:extLst>
              <a:ext uri="{FF2B5EF4-FFF2-40B4-BE49-F238E27FC236}">
                <a16:creationId xmlns:a16="http://schemas.microsoft.com/office/drawing/2014/main" id="{F1F8CD14-C927-8877-86E0-55E72BC1B1AC}"/>
              </a:ext>
            </a:extLst>
          </p:cNvPr>
          <p:cNvSpPr>
            <a:spLocks noGrp="1"/>
          </p:cNvSpPr>
          <p:nvPr>
            <p:ph type="sldNum" sz="quarter" idx="12"/>
          </p:nvPr>
        </p:nvSpPr>
        <p:spPr/>
        <p:txBody>
          <a:bodyPr/>
          <a:lstStyle/>
          <a:p>
            <a:fld id="{16669D4F-D4E3-4BE2-9B53-62C895D914DA}" type="slidenum">
              <a:rPr lang="en-US" smtClean="0"/>
              <a:pPr/>
              <a:t>17</a:t>
            </a:fld>
            <a:endParaRPr lang="en-US"/>
          </a:p>
        </p:txBody>
      </p:sp>
    </p:spTree>
    <p:extLst>
      <p:ext uri="{BB962C8B-B14F-4D97-AF65-F5344CB8AC3E}">
        <p14:creationId xmlns:p14="http://schemas.microsoft.com/office/powerpoint/2010/main" val="4030838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6471A-9D40-1B5E-E488-0A78F9FBAF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94BB1C-D1E4-793B-CD22-A7A6A1291FFD}"/>
              </a:ext>
            </a:extLst>
          </p:cNvPr>
          <p:cNvSpPr>
            <a:spLocks noGrp="1"/>
          </p:cNvSpPr>
          <p:nvPr>
            <p:ph type="title"/>
          </p:nvPr>
        </p:nvSpPr>
        <p:spPr/>
        <p:txBody>
          <a:bodyPr/>
          <a:lstStyle/>
          <a:p>
            <a:r>
              <a:rPr lang="en-US" dirty="0"/>
              <a:t>What determines if it’s qualified or non-qualified?</a:t>
            </a:r>
          </a:p>
        </p:txBody>
      </p:sp>
      <p:sp>
        <p:nvSpPr>
          <p:cNvPr id="3" name="Content Placeholder 2">
            <a:extLst>
              <a:ext uri="{FF2B5EF4-FFF2-40B4-BE49-F238E27FC236}">
                <a16:creationId xmlns:a16="http://schemas.microsoft.com/office/drawing/2014/main" id="{3E42ADE1-9262-C064-E946-EF703378E9F2}"/>
              </a:ext>
            </a:extLst>
          </p:cNvPr>
          <p:cNvSpPr>
            <a:spLocks noGrp="1"/>
          </p:cNvSpPr>
          <p:nvPr>
            <p:ph idx="1"/>
          </p:nvPr>
        </p:nvSpPr>
        <p:spPr/>
        <p:txBody>
          <a:bodyPr>
            <a:normAutofit fontScale="62500" lnSpcReduction="20000"/>
          </a:bodyPr>
          <a:lstStyle/>
          <a:p>
            <a:pPr marL="0" indent="0">
              <a:buNone/>
            </a:pPr>
            <a:r>
              <a:rPr lang="en-US" dirty="0"/>
              <a:t>Example:</a:t>
            </a:r>
          </a:p>
          <a:p>
            <a:pPr marL="0" indent="0">
              <a:buNone/>
            </a:pPr>
            <a:r>
              <a:rPr lang="en-US" dirty="0"/>
              <a:t>Within a workweek, an employee has 34 hours physically worked that pay at their normal rate of pay.</a:t>
            </a:r>
          </a:p>
          <a:p>
            <a:pPr marL="0" indent="0">
              <a:buNone/>
            </a:pPr>
            <a:endParaRPr lang="en-US" dirty="0"/>
          </a:p>
          <a:p>
            <a:pPr marL="0" indent="0" algn="ctr">
              <a:buNone/>
            </a:pPr>
            <a:r>
              <a:rPr lang="en-US" b="1" dirty="0"/>
              <a:t>40 – 34 = 6</a:t>
            </a:r>
          </a:p>
          <a:p>
            <a:pPr marL="0" indent="0">
              <a:buNone/>
            </a:pPr>
            <a:endParaRPr lang="en-US" dirty="0"/>
          </a:p>
          <a:p>
            <a:pPr marL="0" indent="0">
              <a:buNone/>
            </a:pPr>
            <a:r>
              <a:rPr lang="en-US" dirty="0"/>
              <a:t>40 </a:t>
            </a:r>
            <a:r>
              <a:rPr lang="en-US" i="1" dirty="0"/>
              <a:t>(FLSA qualified time threshold) </a:t>
            </a:r>
            <a:r>
              <a:rPr lang="en-US" dirty="0"/>
              <a:t>minus 34 </a:t>
            </a:r>
            <a:r>
              <a:rPr lang="en-US" i="1" dirty="0"/>
              <a:t>(hours worked and paid at a normal pay rate)</a:t>
            </a:r>
            <a:r>
              <a:rPr lang="en-US" dirty="0"/>
              <a:t> = 6 hours of non-qualified time needed before being eligible to claim qualified time.</a:t>
            </a:r>
          </a:p>
          <a:p>
            <a:pPr marL="0" indent="0">
              <a:buNone/>
            </a:pPr>
            <a:endParaRPr lang="en-US" i="1" dirty="0"/>
          </a:p>
          <a:p>
            <a:pPr marL="0" indent="0">
              <a:buNone/>
            </a:pPr>
            <a:r>
              <a:rPr lang="en-US" dirty="0"/>
              <a:t>In this example, if the employee has hours during the week that must be paid at 1.5x or higher, the first 6 of those hours must be recorded as non-qualified. After recording these 6 non-qualified hours, any additional hours at 1.5x or higher will be considered qualified.</a:t>
            </a:r>
          </a:p>
          <a:p>
            <a:pPr marL="0" indent="0">
              <a:buNone/>
            </a:pPr>
            <a:endParaRPr lang="en-US" dirty="0"/>
          </a:p>
        </p:txBody>
      </p:sp>
      <p:sp>
        <p:nvSpPr>
          <p:cNvPr id="4" name="Slide Number Placeholder 3">
            <a:extLst>
              <a:ext uri="{FF2B5EF4-FFF2-40B4-BE49-F238E27FC236}">
                <a16:creationId xmlns:a16="http://schemas.microsoft.com/office/drawing/2014/main" id="{4C7C2A49-BC5F-80FC-BFC0-39540B557670}"/>
              </a:ext>
            </a:extLst>
          </p:cNvPr>
          <p:cNvSpPr>
            <a:spLocks noGrp="1"/>
          </p:cNvSpPr>
          <p:nvPr>
            <p:ph type="sldNum" sz="quarter" idx="12"/>
          </p:nvPr>
        </p:nvSpPr>
        <p:spPr/>
        <p:txBody>
          <a:bodyPr/>
          <a:lstStyle/>
          <a:p>
            <a:fld id="{16669D4F-D4E3-4BE2-9B53-62C895D914DA}" type="slidenum">
              <a:rPr lang="en-US" smtClean="0"/>
              <a:pPr/>
              <a:t>18</a:t>
            </a:fld>
            <a:endParaRPr lang="en-US"/>
          </a:p>
        </p:txBody>
      </p:sp>
    </p:spTree>
    <p:extLst>
      <p:ext uri="{BB962C8B-B14F-4D97-AF65-F5344CB8AC3E}">
        <p14:creationId xmlns:p14="http://schemas.microsoft.com/office/powerpoint/2010/main" val="3474338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736BB-28B2-4748-CC13-A69E312CE1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B206E1-0FB6-CBE3-3C63-C7FED77508E7}"/>
              </a:ext>
            </a:extLst>
          </p:cNvPr>
          <p:cNvSpPr>
            <a:spLocks noGrp="1"/>
          </p:cNvSpPr>
          <p:nvPr>
            <p:ph type="title"/>
          </p:nvPr>
        </p:nvSpPr>
        <p:spPr/>
        <p:txBody>
          <a:bodyPr/>
          <a:lstStyle/>
          <a:p>
            <a:r>
              <a:rPr lang="en-US" dirty="0"/>
              <a:t>What does all of this look like on a timesheet?</a:t>
            </a:r>
          </a:p>
        </p:txBody>
      </p:sp>
      <p:sp>
        <p:nvSpPr>
          <p:cNvPr id="3" name="Content Placeholder 2">
            <a:extLst>
              <a:ext uri="{FF2B5EF4-FFF2-40B4-BE49-F238E27FC236}">
                <a16:creationId xmlns:a16="http://schemas.microsoft.com/office/drawing/2014/main" id="{60C13794-036A-CE40-7A01-18A964B0E5A1}"/>
              </a:ext>
            </a:extLst>
          </p:cNvPr>
          <p:cNvSpPr>
            <a:spLocks noGrp="1"/>
          </p:cNvSpPr>
          <p:nvPr>
            <p:ph idx="1"/>
          </p:nvPr>
        </p:nvSpPr>
        <p:spPr/>
        <p:txBody>
          <a:bodyPr>
            <a:normAutofit fontScale="92500"/>
          </a:bodyPr>
          <a:lstStyle/>
          <a:p>
            <a:pPr marL="0" indent="0">
              <a:buNone/>
            </a:pPr>
            <a:r>
              <a:rPr lang="en-US" dirty="0"/>
              <a:t>The following slides provide visual examples and additional guidance on properly recording overtime and other premium pay types on a timesheet. </a:t>
            </a:r>
          </a:p>
          <a:p>
            <a:pPr marL="0" indent="0">
              <a:buNone/>
            </a:pPr>
            <a:endParaRPr lang="en-US" dirty="0"/>
          </a:p>
          <a:p>
            <a:pPr marL="0" indent="0">
              <a:buNone/>
            </a:pPr>
            <a:endParaRPr lang="en-US" dirty="0"/>
          </a:p>
          <a:p>
            <a:pPr marL="0" indent="0">
              <a:buNone/>
            </a:pPr>
            <a:r>
              <a:rPr lang="en-US" i="1" dirty="0"/>
              <a:t>Disclaimer: These examples are intended as a helpful guide only. They do not cover every possible time reporting situation. </a:t>
            </a:r>
          </a:p>
          <a:p>
            <a:pPr marL="0" indent="0">
              <a:buNone/>
            </a:pPr>
            <a:endParaRPr lang="en-US" dirty="0"/>
          </a:p>
        </p:txBody>
      </p:sp>
      <p:sp>
        <p:nvSpPr>
          <p:cNvPr id="4" name="Slide Number Placeholder 3">
            <a:extLst>
              <a:ext uri="{FF2B5EF4-FFF2-40B4-BE49-F238E27FC236}">
                <a16:creationId xmlns:a16="http://schemas.microsoft.com/office/drawing/2014/main" id="{5EBA6BB7-2F7C-650E-311F-0B172CB4B1E1}"/>
              </a:ext>
            </a:extLst>
          </p:cNvPr>
          <p:cNvSpPr>
            <a:spLocks noGrp="1"/>
          </p:cNvSpPr>
          <p:nvPr>
            <p:ph type="sldNum" sz="quarter" idx="12"/>
          </p:nvPr>
        </p:nvSpPr>
        <p:spPr/>
        <p:txBody>
          <a:bodyPr/>
          <a:lstStyle/>
          <a:p>
            <a:fld id="{16669D4F-D4E3-4BE2-9B53-62C895D914DA}" type="slidenum">
              <a:rPr lang="en-US" smtClean="0"/>
              <a:pPr/>
              <a:t>19</a:t>
            </a:fld>
            <a:endParaRPr lang="en-US"/>
          </a:p>
        </p:txBody>
      </p:sp>
    </p:spTree>
    <p:extLst>
      <p:ext uri="{BB962C8B-B14F-4D97-AF65-F5344CB8AC3E}">
        <p14:creationId xmlns:p14="http://schemas.microsoft.com/office/powerpoint/2010/main" val="2684296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59859-DE9D-7193-6301-83523491D5C5}"/>
              </a:ext>
            </a:extLst>
          </p:cNvPr>
          <p:cNvSpPr>
            <a:spLocks noGrp="1"/>
          </p:cNvSpPr>
          <p:nvPr>
            <p:ph type="title"/>
          </p:nvPr>
        </p:nvSpPr>
        <p:spPr/>
        <p:txBody>
          <a:bodyPr/>
          <a:lstStyle/>
          <a:p>
            <a:r>
              <a:rPr lang="en-US" dirty="0"/>
              <a:t>Content Guide</a:t>
            </a:r>
          </a:p>
        </p:txBody>
      </p:sp>
      <p:sp>
        <p:nvSpPr>
          <p:cNvPr id="3" name="Content Placeholder 2">
            <a:extLst>
              <a:ext uri="{FF2B5EF4-FFF2-40B4-BE49-F238E27FC236}">
                <a16:creationId xmlns:a16="http://schemas.microsoft.com/office/drawing/2014/main" id="{34E0B059-3F63-CB83-BCA4-6B752151704D}"/>
              </a:ext>
            </a:extLst>
          </p:cNvPr>
          <p:cNvSpPr>
            <a:spLocks noGrp="1"/>
          </p:cNvSpPr>
          <p:nvPr>
            <p:ph idx="1"/>
          </p:nvPr>
        </p:nvSpPr>
        <p:spPr/>
        <p:txBody>
          <a:bodyPr>
            <a:normAutofit fontScale="77500" lnSpcReduction="20000"/>
          </a:bodyPr>
          <a:lstStyle/>
          <a:p>
            <a:pPr marL="0" indent="0">
              <a:buNone/>
            </a:pPr>
            <a:r>
              <a:rPr lang="en-US" dirty="0"/>
              <a:t>Resources ..……………………………………………………………………….. </a:t>
            </a:r>
            <a:r>
              <a:rPr lang="en-US" b="1" dirty="0"/>
              <a:t>3</a:t>
            </a:r>
          </a:p>
          <a:p>
            <a:pPr marL="0" indent="0">
              <a:buNone/>
            </a:pPr>
            <a:r>
              <a:rPr lang="en-US" dirty="0"/>
              <a:t>Background ..…………………………………………………………………….. </a:t>
            </a:r>
            <a:r>
              <a:rPr lang="en-US" b="1" dirty="0"/>
              <a:t>4</a:t>
            </a:r>
          </a:p>
          <a:p>
            <a:pPr marL="0" indent="0">
              <a:buNone/>
            </a:pPr>
            <a:r>
              <a:rPr lang="en-US" dirty="0"/>
              <a:t>Who does this material apply to?.......................................... </a:t>
            </a:r>
            <a:r>
              <a:rPr lang="en-US" b="1" dirty="0"/>
              <a:t>5</a:t>
            </a:r>
          </a:p>
          <a:p>
            <a:pPr marL="0" indent="0">
              <a:buNone/>
            </a:pPr>
            <a:r>
              <a:rPr lang="en-US" dirty="0"/>
              <a:t>What does this mean for you?............................................... </a:t>
            </a:r>
            <a:r>
              <a:rPr lang="en-US" b="1" dirty="0"/>
              <a:t>6</a:t>
            </a:r>
          </a:p>
          <a:p>
            <a:pPr marL="0" indent="0">
              <a:buNone/>
            </a:pPr>
            <a:r>
              <a:rPr lang="en-US" dirty="0"/>
              <a:t>Understanding Pay Types and Overtime Eligibility……………… </a:t>
            </a:r>
            <a:r>
              <a:rPr lang="en-US" b="1" dirty="0"/>
              <a:t>9</a:t>
            </a:r>
          </a:p>
          <a:p>
            <a:pPr marL="0" indent="0">
              <a:buNone/>
            </a:pPr>
            <a:r>
              <a:rPr lang="en-US" dirty="0"/>
              <a:t>Qualified vs. Non-Qualified Time………………………………………. </a:t>
            </a:r>
            <a:r>
              <a:rPr lang="en-US" b="1" dirty="0"/>
              <a:t>10</a:t>
            </a:r>
          </a:p>
          <a:p>
            <a:pPr marL="0" indent="0">
              <a:buNone/>
            </a:pPr>
            <a:r>
              <a:rPr lang="en-US" dirty="0"/>
              <a:t>What determines if it’s qualified or non-qualified? ………….. </a:t>
            </a:r>
            <a:r>
              <a:rPr lang="en-US" b="1" dirty="0"/>
              <a:t>13</a:t>
            </a:r>
          </a:p>
          <a:p>
            <a:pPr marL="0" indent="0">
              <a:buNone/>
            </a:pPr>
            <a:r>
              <a:rPr lang="en-US" dirty="0"/>
              <a:t>Claiming Overtime …………………………………………………………… </a:t>
            </a:r>
            <a:r>
              <a:rPr lang="en-US" b="1" dirty="0"/>
              <a:t>20</a:t>
            </a:r>
          </a:p>
          <a:p>
            <a:pPr marL="0" indent="0">
              <a:buNone/>
            </a:pPr>
            <a:r>
              <a:rPr lang="en-US" dirty="0"/>
              <a:t>Claiming Holiday Premium Pay …………................................. </a:t>
            </a:r>
            <a:r>
              <a:rPr lang="en-US" b="1" dirty="0"/>
              <a:t>24</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6EB19B88-E22D-A918-E4D6-4D0D26051129}"/>
              </a:ext>
            </a:extLst>
          </p:cNvPr>
          <p:cNvSpPr>
            <a:spLocks noGrp="1"/>
          </p:cNvSpPr>
          <p:nvPr>
            <p:ph type="sldNum" sz="quarter" idx="12"/>
          </p:nvPr>
        </p:nvSpPr>
        <p:spPr/>
        <p:txBody>
          <a:bodyPr/>
          <a:lstStyle/>
          <a:p>
            <a:fld id="{16669D4F-D4E3-4BE2-9B53-62C895D914DA}" type="slidenum">
              <a:rPr lang="en-US" smtClean="0"/>
              <a:pPr/>
              <a:t>2</a:t>
            </a:fld>
            <a:endParaRPr lang="en-US"/>
          </a:p>
        </p:txBody>
      </p:sp>
    </p:spTree>
    <p:extLst>
      <p:ext uri="{BB962C8B-B14F-4D97-AF65-F5344CB8AC3E}">
        <p14:creationId xmlns:p14="http://schemas.microsoft.com/office/powerpoint/2010/main" val="2527205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04CD09-9BD1-68A5-CF9A-7753844BAF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2C712D-348F-15ED-3378-8303F2E5E142}"/>
              </a:ext>
            </a:extLst>
          </p:cNvPr>
          <p:cNvSpPr>
            <a:spLocks noGrp="1"/>
          </p:cNvSpPr>
          <p:nvPr>
            <p:ph type="ctrTitle"/>
          </p:nvPr>
        </p:nvSpPr>
        <p:spPr>
          <a:xfrm>
            <a:off x="685800" y="3352799"/>
            <a:ext cx="7772400" cy="1143001"/>
          </a:xfrm>
        </p:spPr>
        <p:txBody>
          <a:bodyPr anchor="ctr">
            <a:normAutofit/>
          </a:bodyPr>
          <a:lstStyle/>
          <a:p>
            <a:r>
              <a:rPr lang="en-US" dirty="0"/>
              <a:t>Claiming Overtime:</a:t>
            </a:r>
          </a:p>
        </p:txBody>
      </p:sp>
      <p:sp>
        <p:nvSpPr>
          <p:cNvPr id="3" name="Content Placeholder 2">
            <a:extLst>
              <a:ext uri="{FF2B5EF4-FFF2-40B4-BE49-F238E27FC236}">
                <a16:creationId xmlns:a16="http://schemas.microsoft.com/office/drawing/2014/main" id="{2EB446E5-BCCF-475B-B9DF-BE1B93639086}"/>
              </a:ext>
            </a:extLst>
          </p:cNvPr>
          <p:cNvSpPr>
            <a:spLocks noGrp="1"/>
          </p:cNvSpPr>
          <p:nvPr>
            <p:ph type="subTitle" idx="1"/>
          </p:nvPr>
        </p:nvSpPr>
        <p:spPr>
          <a:xfrm>
            <a:off x="1371600" y="4495800"/>
            <a:ext cx="6400800" cy="609600"/>
          </a:xfrm>
        </p:spPr>
        <p:txBody>
          <a:bodyPr>
            <a:normAutofit/>
          </a:bodyPr>
          <a:lstStyle/>
          <a:p>
            <a:pPr marL="0" indent="0">
              <a:buNone/>
            </a:pPr>
            <a:r>
              <a:rPr lang="en-US" dirty="0"/>
              <a:t>EX, PX</a:t>
            </a:r>
          </a:p>
        </p:txBody>
      </p:sp>
      <p:sp>
        <p:nvSpPr>
          <p:cNvPr id="4" name="Slide Number Placeholder 3">
            <a:extLst>
              <a:ext uri="{FF2B5EF4-FFF2-40B4-BE49-F238E27FC236}">
                <a16:creationId xmlns:a16="http://schemas.microsoft.com/office/drawing/2014/main" id="{B61EB410-E695-2067-CB81-EC85D964906F}"/>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16669D4F-D4E3-4BE2-9B53-62C895D914DA}" type="slidenum">
              <a:rPr lang="en-US" smtClean="0"/>
              <a:pPr>
                <a:spcAft>
                  <a:spcPts val="600"/>
                </a:spcAft>
              </a:pPr>
              <a:t>20</a:t>
            </a:fld>
            <a:endParaRPr lang="en-US"/>
          </a:p>
        </p:txBody>
      </p:sp>
    </p:spTree>
    <p:extLst>
      <p:ext uri="{BB962C8B-B14F-4D97-AF65-F5344CB8AC3E}">
        <p14:creationId xmlns:p14="http://schemas.microsoft.com/office/powerpoint/2010/main" val="2679250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16588-DFC9-2427-6707-1F98FC5412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B3A7AE-0176-72FB-0F7A-8E9362D7EAED}"/>
              </a:ext>
            </a:extLst>
          </p:cNvPr>
          <p:cNvSpPr>
            <a:spLocks noGrp="1"/>
          </p:cNvSpPr>
          <p:nvPr>
            <p:ph type="title"/>
          </p:nvPr>
        </p:nvSpPr>
        <p:spPr/>
        <p:txBody>
          <a:bodyPr/>
          <a:lstStyle/>
          <a:p>
            <a:r>
              <a:rPr lang="en-US" dirty="0"/>
              <a:t>Claiming Overtime: EX, PX</a:t>
            </a:r>
            <a:br>
              <a:rPr lang="en-US" dirty="0"/>
            </a:br>
            <a:r>
              <a:rPr lang="en-US" dirty="0"/>
              <a:t>Event Code 251Q</a:t>
            </a:r>
          </a:p>
        </p:txBody>
      </p:sp>
      <p:sp>
        <p:nvSpPr>
          <p:cNvPr id="3" name="Content Placeholder 2">
            <a:extLst>
              <a:ext uri="{FF2B5EF4-FFF2-40B4-BE49-F238E27FC236}">
                <a16:creationId xmlns:a16="http://schemas.microsoft.com/office/drawing/2014/main" id="{81E1F3BD-B430-F704-FF5B-E76620673A36}"/>
              </a:ext>
            </a:extLst>
          </p:cNvPr>
          <p:cNvSpPr>
            <a:spLocks noGrp="1"/>
          </p:cNvSpPr>
          <p:nvPr>
            <p:ph idx="1"/>
          </p:nvPr>
        </p:nvSpPr>
        <p:spPr/>
        <p:txBody>
          <a:bodyPr>
            <a:normAutofit fontScale="70000" lnSpcReduction="20000"/>
          </a:bodyPr>
          <a:lstStyle/>
          <a:p>
            <a:pPr marL="0" indent="0">
              <a:buNone/>
            </a:pPr>
            <a:r>
              <a:rPr lang="en-US" dirty="0"/>
              <a:t>This section provides visual examples of how to accurately record overtime on a timesheet. It is specifically designed for employees in Partially Exempt or Exempt service categories.</a:t>
            </a:r>
          </a:p>
          <a:p>
            <a:pPr marL="0" indent="0">
              <a:buNone/>
            </a:pPr>
            <a:endParaRPr lang="en-US" dirty="0"/>
          </a:p>
          <a:p>
            <a:pPr marL="0" indent="0">
              <a:buNone/>
            </a:pPr>
            <a:r>
              <a:rPr lang="en-US" dirty="0"/>
              <a:t>These employees are required to meet a 37.5-hour workweek but are only eligible for overtime after reaching 40 hours of physically worked time. As a result, they will not need to use non-qualifying overtime, since their overtime is only earned once the full 40-hour threshold is met.</a:t>
            </a:r>
          </a:p>
          <a:p>
            <a:pPr marL="0" indent="0">
              <a:buNone/>
            </a:pPr>
            <a:endParaRPr lang="en-US" dirty="0"/>
          </a:p>
          <a:p>
            <a:pPr marL="0" indent="0">
              <a:buNone/>
            </a:pPr>
            <a:r>
              <a:rPr lang="en-US" i="1" dirty="0"/>
              <a:t>Disclaimer: These examples are intended as a helpful guide only. They do not cover every possible time reporting situation. </a:t>
            </a:r>
          </a:p>
        </p:txBody>
      </p:sp>
      <p:sp>
        <p:nvSpPr>
          <p:cNvPr id="4" name="Slide Number Placeholder 3">
            <a:extLst>
              <a:ext uri="{FF2B5EF4-FFF2-40B4-BE49-F238E27FC236}">
                <a16:creationId xmlns:a16="http://schemas.microsoft.com/office/drawing/2014/main" id="{C618F091-BB8D-4196-0DCE-CA0A31F886C5}"/>
              </a:ext>
            </a:extLst>
          </p:cNvPr>
          <p:cNvSpPr>
            <a:spLocks noGrp="1"/>
          </p:cNvSpPr>
          <p:nvPr>
            <p:ph type="sldNum" sz="quarter" idx="12"/>
          </p:nvPr>
        </p:nvSpPr>
        <p:spPr/>
        <p:txBody>
          <a:bodyPr/>
          <a:lstStyle/>
          <a:p>
            <a:fld id="{16669D4F-D4E3-4BE2-9B53-62C895D914DA}" type="slidenum">
              <a:rPr lang="en-US" smtClean="0"/>
              <a:pPr/>
              <a:t>21</a:t>
            </a:fld>
            <a:endParaRPr lang="en-US"/>
          </a:p>
        </p:txBody>
      </p:sp>
    </p:spTree>
    <p:extLst>
      <p:ext uri="{BB962C8B-B14F-4D97-AF65-F5344CB8AC3E}">
        <p14:creationId xmlns:p14="http://schemas.microsoft.com/office/powerpoint/2010/main" val="4146637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8171A-0B86-4DAF-C05A-237ACC1680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95B3AA-3100-9207-60F7-99676C22E622}"/>
              </a:ext>
            </a:extLst>
          </p:cNvPr>
          <p:cNvSpPr>
            <a:spLocks noGrp="1"/>
          </p:cNvSpPr>
          <p:nvPr>
            <p:ph type="title"/>
          </p:nvPr>
        </p:nvSpPr>
        <p:spPr/>
        <p:txBody>
          <a:bodyPr/>
          <a:lstStyle/>
          <a:p>
            <a:r>
              <a:rPr lang="en-US" dirty="0"/>
              <a:t>Claiming Overtime: </a:t>
            </a:r>
            <a:br>
              <a:rPr lang="en-US" dirty="0"/>
            </a:br>
            <a:r>
              <a:rPr lang="en-US" dirty="0"/>
              <a:t>EX, PX</a:t>
            </a:r>
          </a:p>
        </p:txBody>
      </p:sp>
      <p:sp>
        <p:nvSpPr>
          <p:cNvPr id="3" name="Content Placeholder 2">
            <a:extLst>
              <a:ext uri="{FF2B5EF4-FFF2-40B4-BE49-F238E27FC236}">
                <a16:creationId xmlns:a16="http://schemas.microsoft.com/office/drawing/2014/main" id="{EDF7A1C0-61EC-CDDF-7C66-C4ADE1453398}"/>
              </a:ext>
            </a:extLst>
          </p:cNvPr>
          <p:cNvSpPr>
            <a:spLocks noGrp="1"/>
          </p:cNvSpPr>
          <p:nvPr>
            <p:ph idx="1"/>
          </p:nvPr>
        </p:nvSpPr>
        <p:spPr/>
        <p:txBody>
          <a:bodyPr/>
          <a:lstStyle/>
          <a:p>
            <a:pPr marL="0" indent="0">
              <a:buNone/>
            </a:pPr>
            <a:r>
              <a:rPr lang="en-US" dirty="0"/>
              <a:t>Include guidance surrounding 250 needed</a:t>
            </a:r>
          </a:p>
        </p:txBody>
      </p:sp>
      <p:sp>
        <p:nvSpPr>
          <p:cNvPr id="4" name="Slide Number Placeholder 3">
            <a:extLst>
              <a:ext uri="{FF2B5EF4-FFF2-40B4-BE49-F238E27FC236}">
                <a16:creationId xmlns:a16="http://schemas.microsoft.com/office/drawing/2014/main" id="{4D82D976-A401-77F3-A16B-CAB2CEA62F50}"/>
              </a:ext>
            </a:extLst>
          </p:cNvPr>
          <p:cNvSpPr>
            <a:spLocks noGrp="1"/>
          </p:cNvSpPr>
          <p:nvPr>
            <p:ph type="sldNum" sz="quarter" idx="12"/>
          </p:nvPr>
        </p:nvSpPr>
        <p:spPr/>
        <p:txBody>
          <a:bodyPr/>
          <a:lstStyle/>
          <a:p>
            <a:fld id="{16669D4F-D4E3-4BE2-9B53-62C895D914DA}" type="slidenum">
              <a:rPr lang="en-US" smtClean="0"/>
              <a:pPr/>
              <a:t>22</a:t>
            </a:fld>
            <a:endParaRPr lang="en-US"/>
          </a:p>
        </p:txBody>
      </p:sp>
      <p:pic>
        <p:nvPicPr>
          <p:cNvPr id="6" name="Picture 5">
            <a:extLst>
              <a:ext uri="{FF2B5EF4-FFF2-40B4-BE49-F238E27FC236}">
                <a16:creationId xmlns:a16="http://schemas.microsoft.com/office/drawing/2014/main" id="{3441FF3D-CD38-1514-AD07-C45B3435B30A}"/>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724057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D3C3F-2A7B-51FC-FDB9-273A84B7DE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92AF3E-36A3-3254-5050-2E0FF8370756}"/>
              </a:ext>
            </a:extLst>
          </p:cNvPr>
          <p:cNvSpPr>
            <a:spLocks noGrp="1"/>
          </p:cNvSpPr>
          <p:nvPr>
            <p:ph type="title"/>
          </p:nvPr>
        </p:nvSpPr>
        <p:spPr/>
        <p:txBody>
          <a:bodyPr/>
          <a:lstStyle/>
          <a:p>
            <a:r>
              <a:rPr lang="en-US" dirty="0"/>
              <a:t>Claiming Overtime: </a:t>
            </a:r>
            <a:br>
              <a:rPr lang="en-US" dirty="0"/>
            </a:br>
            <a:r>
              <a:rPr lang="en-US" dirty="0"/>
              <a:t>EX, PX</a:t>
            </a:r>
          </a:p>
        </p:txBody>
      </p:sp>
      <p:sp>
        <p:nvSpPr>
          <p:cNvPr id="3" name="Content Placeholder 2">
            <a:extLst>
              <a:ext uri="{FF2B5EF4-FFF2-40B4-BE49-F238E27FC236}">
                <a16:creationId xmlns:a16="http://schemas.microsoft.com/office/drawing/2014/main" id="{42A0843E-30DE-38DF-93DE-CCF3F5CF4737}"/>
              </a:ext>
            </a:extLst>
          </p:cNvPr>
          <p:cNvSpPr>
            <a:spLocks noGrp="1"/>
          </p:cNvSpPr>
          <p:nvPr>
            <p:ph idx="1"/>
          </p:nvPr>
        </p:nvSpPr>
        <p:spPr/>
        <p:txBody>
          <a:bodyPr/>
          <a:lstStyle/>
          <a:p>
            <a:pPr marL="0" indent="0">
              <a:buNone/>
            </a:pPr>
            <a:r>
              <a:rPr lang="en-US" dirty="0"/>
              <a:t>251Q</a:t>
            </a:r>
          </a:p>
        </p:txBody>
      </p:sp>
      <p:sp>
        <p:nvSpPr>
          <p:cNvPr id="4" name="Slide Number Placeholder 3">
            <a:extLst>
              <a:ext uri="{FF2B5EF4-FFF2-40B4-BE49-F238E27FC236}">
                <a16:creationId xmlns:a16="http://schemas.microsoft.com/office/drawing/2014/main" id="{6F407536-AF9E-FC54-5FC2-299F23910517}"/>
              </a:ext>
            </a:extLst>
          </p:cNvPr>
          <p:cNvSpPr>
            <a:spLocks noGrp="1"/>
          </p:cNvSpPr>
          <p:nvPr>
            <p:ph type="sldNum" sz="quarter" idx="12"/>
          </p:nvPr>
        </p:nvSpPr>
        <p:spPr/>
        <p:txBody>
          <a:bodyPr/>
          <a:lstStyle/>
          <a:p>
            <a:fld id="{16669D4F-D4E3-4BE2-9B53-62C895D914DA}" type="slidenum">
              <a:rPr lang="en-US" smtClean="0"/>
              <a:pPr/>
              <a:t>23</a:t>
            </a:fld>
            <a:endParaRPr lang="en-US"/>
          </a:p>
        </p:txBody>
      </p:sp>
      <p:pic>
        <p:nvPicPr>
          <p:cNvPr id="3074" name="Picture 2">
            <a:extLst>
              <a:ext uri="{FF2B5EF4-FFF2-40B4-BE49-F238E27FC236}">
                <a16:creationId xmlns:a16="http://schemas.microsoft.com/office/drawing/2014/main" id="{20C98A75-2D34-4EBF-D756-D76C255B62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193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FEA07-3039-7E70-9D87-36C3E1C6BA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EED2AF-CF7E-D5C2-28A1-F8320247A7E3}"/>
              </a:ext>
            </a:extLst>
          </p:cNvPr>
          <p:cNvSpPr>
            <a:spLocks noGrp="1"/>
          </p:cNvSpPr>
          <p:nvPr>
            <p:ph type="ctrTitle"/>
          </p:nvPr>
        </p:nvSpPr>
        <p:spPr>
          <a:xfrm>
            <a:off x="685800" y="3352799"/>
            <a:ext cx="7772400" cy="1143001"/>
          </a:xfrm>
        </p:spPr>
        <p:txBody>
          <a:bodyPr anchor="ctr">
            <a:normAutofit/>
          </a:bodyPr>
          <a:lstStyle/>
          <a:p>
            <a:r>
              <a:rPr lang="en-US" dirty="0"/>
              <a:t>Claiming Holiday Premium Pay:</a:t>
            </a:r>
          </a:p>
        </p:txBody>
      </p:sp>
      <p:sp>
        <p:nvSpPr>
          <p:cNvPr id="3" name="Content Placeholder 2">
            <a:extLst>
              <a:ext uri="{FF2B5EF4-FFF2-40B4-BE49-F238E27FC236}">
                <a16:creationId xmlns:a16="http://schemas.microsoft.com/office/drawing/2014/main" id="{C62011FA-D23F-AE29-D7F8-9D328AABAA16}"/>
              </a:ext>
            </a:extLst>
          </p:cNvPr>
          <p:cNvSpPr>
            <a:spLocks noGrp="1"/>
          </p:cNvSpPr>
          <p:nvPr>
            <p:ph type="subTitle" idx="1"/>
          </p:nvPr>
        </p:nvSpPr>
        <p:spPr>
          <a:xfrm>
            <a:off x="1371600" y="4495800"/>
            <a:ext cx="6400800" cy="609600"/>
          </a:xfrm>
        </p:spPr>
        <p:txBody>
          <a:bodyPr>
            <a:normAutofit/>
          </a:bodyPr>
          <a:lstStyle/>
          <a:p>
            <a:pPr marL="0" indent="0">
              <a:buNone/>
            </a:pPr>
            <a:r>
              <a:rPr lang="en-US" dirty="0"/>
              <a:t>PX, EX</a:t>
            </a:r>
          </a:p>
        </p:txBody>
      </p:sp>
      <p:sp>
        <p:nvSpPr>
          <p:cNvPr id="4" name="Slide Number Placeholder 3">
            <a:extLst>
              <a:ext uri="{FF2B5EF4-FFF2-40B4-BE49-F238E27FC236}">
                <a16:creationId xmlns:a16="http://schemas.microsoft.com/office/drawing/2014/main" id="{CDDF3391-A938-CECF-03A2-0EF0B5BEC396}"/>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16669D4F-D4E3-4BE2-9B53-62C895D914DA}" type="slidenum">
              <a:rPr lang="en-US" smtClean="0"/>
              <a:pPr>
                <a:spcAft>
                  <a:spcPts val="600"/>
                </a:spcAft>
              </a:pPr>
              <a:t>24</a:t>
            </a:fld>
            <a:endParaRPr lang="en-US"/>
          </a:p>
        </p:txBody>
      </p:sp>
    </p:spTree>
    <p:extLst>
      <p:ext uri="{BB962C8B-B14F-4D97-AF65-F5344CB8AC3E}">
        <p14:creationId xmlns:p14="http://schemas.microsoft.com/office/powerpoint/2010/main" val="25756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A10DD-500A-0577-F4AB-AF583A8752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832D21-21F0-C5BE-D6D6-327100011195}"/>
              </a:ext>
            </a:extLst>
          </p:cNvPr>
          <p:cNvSpPr>
            <a:spLocks noGrp="1"/>
          </p:cNvSpPr>
          <p:nvPr>
            <p:ph type="title"/>
          </p:nvPr>
        </p:nvSpPr>
        <p:spPr/>
        <p:txBody>
          <a:bodyPr/>
          <a:lstStyle/>
          <a:p>
            <a:r>
              <a:rPr lang="en-US" dirty="0"/>
              <a:t>Claiming Holiday Premium Pay: PX, EX</a:t>
            </a:r>
          </a:p>
        </p:txBody>
      </p:sp>
      <p:sp>
        <p:nvSpPr>
          <p:cNvPr id="3" name="Content Placeholder 2">
            <a:extLst>
              <a:ext uri="{FF2B5EF4-FFF2-40B4-BE49-F238E27FC236}">
                <a16:creationId xmlns:a16="http://schemas.microsoft.com/office/drawing/2014/main" id="{955BFE79-6104-C0B8-6EE6-0C97A948EB42}"/>
              </a:ext>
            </a:extLst>
          </p:cNvPr>
          <p:cNvSpPr>
            <a:spLocks noGrp="1"/>
          </p:cNvSpPr>
          <p:nvPr>
            <p:ph idx="1"/>
          </p:nvPr>
        </p:nvSpPr>
        <p:spPr/>
        <p:txBody>
          <a:bodyPr/>
          <a:lstStyle/>
          <a:p>
            <a:r>
              <a:rPr lang="en-US" dirty="0"/>
              <a:t>249N – don’t keep in here, move to dept specific - done</a:t>
            </a:r>
          </a:p>
        </p:txBody>
      </p:sp>
      <p:sp>
        <p:nvSpPr>
          <p:cNvPr id="4" name="Slide Number Placeholder 3">
            <a:extLst>
              <a:ext uri="{FF2B5EF4-FFF2-40B4-BE49-F238E27FC236}">
                <a16:creationId xmlns:a16="http://schemas.microsoft.com/office/drawing/2014/main" id="{04C59CFA-E936-73B9-7AE0-0FC90715A0BE}"/>
              </a:ext>
            </a:extLst>
          </p:cNvPr>
          <p:cNvSpPr>
            <a:spLocks noGrp="1"/>
          </p:cNvSpPr>
          <p:nvPr>
            <p:ph type="sldNum" sz="quarter" idx="12"/>
          </p:nvPr>
        </p:nvSpPr>
        <p:spPr/>
        <p:txBody>
          <a:bodyPr/>
          <a:lstStyle/>
          <a:p>
            <a:fld id="{16669D4F-D4E3-4BE2-9B53-62C895D914DA}" type="slidenum">
              <a:rPr lang="en-US" smtClean="0"/>
              <a:pPr/>
              <a:t>25</a:t>
            </a:fld>
            <a:endParaRPr lang="en-US"/>
          </a:p>
        </p:txBody>
      </p:sp>
      <p:pic>
        <p:nvPicPr>
          <p:cNvPr id="6" name="Picture 5">
            <a:extLst>
              <a:ext uri="{FF2B5EF4-FFF2-40B4-BE49-F238E27FC236}">
                <a16:creationId xmlns:a16="http://schemas.microsoft.com/office/drawing/2014/main" id="{CE69D59E-F53D-765C-1566-D4D2276E98A7}"/>
              </a:ext>
            </a:extLst>
          </p:cNvPr>
          <p:cNvPicPr>
            <a:picLocks noChangeAspect="1"/>
          </p:cNvPicPr>
          <p:nvPr/>
        </p:nvPicPr>
        <p:blipFill>
          <a:blip r:embed="rId2"/>
          <a:stretch>
            <a:fillRect/>
          </a:stretch>
        </p:blipFill>
        <p:spPr>
          <a:xfrm>
            <a:off x="0" y="0"/>
            <a:ext cx="9143999" cy="6858000"/>
          </a:xfrm>
          <a:prstGeom prst="rect">
            <a:avLst/>
          </a:prstGeom>
        </p:spPr>
      </p:pic>
    </p:spTree>
    <p:extLst>
      <p:ext uri="{BB962C8B-B14F-4D97-AF65-F5344CB8AC3E}">
        <p14:creationId xmlns:p14="http://schemas.microsoft.com/office/powerpoint/2010/main" val="3911889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A852D0-E4A2-93B6-F936-26C0277047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8CF336-3372-359A-71C2-578B79FEBAFB}"/>
              </a:ext>
            </a:extLst>
          </p:cNvPr>
          <p:cNvSpPr>
            <a:spLocks noGrp="1"/>
          </p:cNvSpPr>
          <p:nvPr>
            <p:ph type="title"/>
          </p:nvPr>
        </p:nvSpPr>
        <p:spPr/>
        <p:txBody>
          <a:bodyPr/>
          <a:lstStyle/>
          <a:p>
            <a:r>
              <a:rPr lang="en-US" dirty="0"/>
              <a:t>Claiming Holiday Premium Pay: PX, EX</a:t>
            </a:r>
          </a:p>
        </p:txBody>
      </p:sp>
      <p:sp>
        <p:nvSpPr>
          <p:cNvPr id="3" name="Content Placeholder 2">
            <a:extLst>
              <a:ext uri="{FF2B5EF4-FFF2-40B4-BE49-F238E27FC236}">
                <a16:creationId xmlns:a16="http://schemas.microsoft.com/office/drawing/2014/main" id="{3EF8A905-5785-0E1A-22BE-CEA2C7013B33}"/>
              </a:ext>
            </a:extLst>
          </p:cNvPr>
          <p:cNvSpPr>
            <a:spLocks noGrp="1"/>
          </p:cNvSpPr>
          <p:nvPr>
            <p:ph idx="1"/>
          </p:nvPr>
        </p:nvSpPr>
        <p:spPr/>
        <p:txBody>
          <a:bodyPr/>
          <a:lstStyle/>
          <a:p>
            <a:r>
              <a:rPr lang="en-US" dirty="0"/>
              <a:t>249Q – don’t keep in here, move to dept specific - done</a:t>
            </a:r>
          </a:p>
        </p:txBody>
      </p:sp>
      <p:sp>
        <p:nvSpPr>
          <p:cNvPr id="4" name="Slide Number Placeholder 3">
            <a:extLst>
              <a:ext uri="{FF2B5EF4-FFF2-40B4-BE49-F238E27FC236}">
                <a16:creationId xmlns:a16="http://schemas.microsoft.com/office/drawing/2014/main" id="{663AF994-C682-06BF-396F-AEA4AFC7CBA3}"/>
              </a:ext>
            </a:extLst>
          </p:cNvPr>
          <p:cNvSpPr>
            <a:spLocks noGrp="1"/>
          </p:cNvSpPr>
          <p:nvPr>
            <p:ph type="sldNum" sz="quarter" idx="12"/>
          </p:nvPr>
        </p:nvSpPr>
        <p:spPr/>
        <p:txBody>
          <a:bodyPr/>
          <a:lstStyle/>
          <a:p>
            <a:fld id="{16669D4F-D4E3-4BE2-9B53-62C895D914DA}" type="slidenum">
              <a:rPr lang="en-US" smtClean="0"/>
              <a:pPr/>
              <a:t>26</a:t>
            </a:fld>
            <a:endParaRPr lang="en-US"/>
          </a:p>
        </p:txBody>
      </p:sp>
      <p:pic>
        <p:nvPicPr>
          <p:cNvPr id="8" name="Picture 7">
            <a:extLst>
              <a:ext uri="{FF2B5EF4-FFF2-40B4-BE49-F238E27FC236}">
                <a16:creationId xmlns:a16="http://schemas.microsoft.com/office/drawing/2014/main" id="{65999991-FCB4-8F97-885D-FEA49BF0012D}"/>
              </a:ext>
            </a:extLst>
          </p:cNvPr>
          <p:cNvPicPr>
            <a:picLocks noChangeAspect="1"/>
          </p:cNvPicPr>
          <p:nvPr/>
        </p:nvPicPr>
        <p:blipFill>
          <a:blip r:embed="rId2"/>
          <a:stretch>
            <a:fillRect/>
          </a:stretch>
        </p:blipFill>
        <p:spPr>
          <a:xfrm>
            <a:off x="0" y="0"/>
            <a:ext cx="9143999" cy="6858000"/>
          </a:xfrm>
          <a:prstGeom prst="rect">
            <a:avLst/>
          </a:prstGeom>
        </p:spPr>
      </p:pic>
    </p:spTree>
    <p:extLst>
      <p:ext uri="{BB962C8B-B14F-4D97-AF65-F5344CB8AC3E}">
        <p14:creationId xmlns:p14="http://schemas.microsoft.com/office/powerpoint/2010/main" val="34581278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1EF2E-0481-957B-079D-58E414D0C6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2534D7-A664-F30A-821C-D1B4AF295B88}"/>
              </a:ext>
            </a:extLst>
          </p:cNvPr>
          <p:cNvSpPr>
            <a:spLocks noGrp="1"/>
          </p:cNvSpPr>
          <p:nvPr>
            <p:ph type="title"/>
          </p:nvPr>
        </p:nvSpPr>
        <p:spPr/>
        <p:txBody>
          <a:bodyPr/>
          <a:lstStyle/>
          <a:p>
            <a:r>
              <a:rPr lang="en-US" dirty="0"/>
              <a:t>Claiming Holiday Premium Pay: PX, EX</a:t>
            </a:r>
          </a:p>
        </p:txBody>
      </p:sp>
      <p:sp>
        <p:nvSpPr>
          <p:cNvPr id="3" name="Content Placeholder 2">
            <a:extLst>
              <a:ext uri="{FF2B5EF4-FFF2-40B4-BE49-F238E27FC236}">
                <a16:creationId xmlns:a16="http://schemas.microsoft.com/office/drawing/2014/main" id="{18E732F8-951C-13C1-BF74-388F154FF635}"/>
              </a:ext>
            </a:extLst>
          </p:cNvPr>
          <p:cNvSpPr>
            <a:spLocks noGrp="1"/>
          </p:cNvSpPr>
          <p:nvPr>
            <p:ph idx="1"/>
          </p:nvPr>
        </p:nvSpPr>
        <p:spPr/>
        <p:txBody>
          <a:bodyPr/>
          <a:lstStyle/>
          <a:p>
            <a:r>
              <a:rPr lang="en-US" dirty="0"/>
              <a:t>249 mix– don’t keep in here, move to dept specific - done</a:t>
            </a:r>
          </a:p>
        </p:txBody>
      </p:sp>
      <p:sp>
        <p:nvSpPr>
          <p:cNvPr id="4" name="Slide Number Placeholder 3">
            <a:extLst>
              <a:ext uri="{FF2B5EF4-FFF2-40B4-BE49-F238E27FC236}">
                <a16:creationId xmlns:a16="http://schemas.microsoft.com/office/drawing/2014/main" id="{B7646A45-7797-CAA8-C97E-F94B0E39E8D9}"/>
              </a:ext>
            </a:extLst>
          </p:cNvPr>
          <p:cNvSpPr>
            <a:spLocks noGrp="1"/>
          </p:cNvSpPr>
          <p:nvPr>
            <p:ph type="sldNum" sz="quarter" idx="12"/>
          </p:nvPr>
        </p:nvSpPr>
        <p:spPr/>
        <p:txBody>
          <a:bodyPr/>
          <a:lstStyle/>
          <a:p>
            <a:fld id="{16669D4F-D4E3-4BE2-9B53-62C895D914DA}" type="slidenum">
              <a:rPr lang="en-US" smtClean="0"/>
              <a:pPr/>
              <a:t>27</a:t>
            </a:fld>
            <a:endParaRPr lang="en-US"/>
          </a:p>
        </p:txBody>
      </p:sp>
      <p:pic>
        <p:nvPicPr>
          <p:cNvPr id="10" name="Picture 9">
            <a:extLst>
              <a:ext uri="{FF2B5EF4-FFF2-40B4-BE49-F238E27FC236}">
                <a16:creationId xmlns:a16="http://schemas.microsoft.com/office/drawing/2014/main" id="{EE5DCB4D-B811-91B4-34E2-6C361B463FDD}"/>
              </a:ext>
            </a:extLst>
          </p:cNvPr>
          <p:cNvPicPr>
            <a:picLocks noChangeAspect="1"/>
          </p:cNvPicPr>
          <p:nvPr/>
        </p:nvPicPr>
        <p:blipFill>
          <a:blip r:embed="rId2"/>
          <a:stretch>
            <a:fillRect/>
          </a:stretch>
        </p:blipFill>
        <p:spPr>
          <a:xfrm>
            <a:off x="0" y="0"/>
            <a:ext cx="9143999" cy="6858000"/>
          </a:xfrm>
          <a:prstGeom prst="rect">
            <a:avLst/>
          </a:prstGeom>
        </p:spPr>
      </p:pic>
    </p:spTree>
    <p:extLst>
      <p:ext uri="{BB962C8B-B14F-4D97-AF65-F5344CB8AC3E}">
        <p14:creationId xmlns:p14="http://schemas.microsoft.com/office/powerpoint/2010/main" val="27793676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69D4F-D4E3-4BE2-9B53-62C895D914DA}" type="slidenum">
              <a:rPr lang="en-US" smtClean="0"/>
              <a:pPr/>
              <a:t>28</a:t>
            </a:fld>
            <a:endParaRPr lang="en-US"/>
          </a:p>
        </p:txBody>
      </p:sp>
      <p:sp>
        <p:nvSpPr>
          <p:cNvPr id="3" name="Title 2">
            <a:extLst>
              <a:ext uri="{FF2B5EF4-FFF2-40B4-BE49-F238E27FC236}">
                <a16:creationId xmlns:a16="http://schemas.microsoft.com/office/drawing/2014/main" id="{9D9BC0FC-4308-45CF-B4F5-09A5C780A72B}"/>
              </a:ext>
            </a:extLst>
          </p:cNvPr>
          <p:cNvSpPr>
            <a:spLocks noGrp="1"/>
          </p:cNvSpPr>
          <p:nvPr>
            <p:ph type="title"/>
          </p:nvPr>
        </p:nvSpPr>
        <p:spPr/>
        <p:txBody>
          <a:bodyPr/>
          <a:lstStyle/>
          <a:p>
            <a:r>
              <a:rPr lang="en-US" dirty="0"/>
              <a:t>Questions? Please contact _________</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AC27F7-471F-9F55-D09D-36FAB833F6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2392F3-C372-5665-F9B2-4DA5B9ACEAEB}"/>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19858D65-0F04-46C0-5D73-CE95F96F598A}"/>
              </a:ext>
            </a:extLst>
          </p:cNvPr>
          <p:cNvSpPr>
            <a:spLocks noGrp="1"/>
          </p:cNvSpPr>
          <p:nvPr>
            <p:ph idx="1"/>
          </p:nvPr>
        </p:nvSpPr>
        <p:spPr/>
        <p:txBody>
          <a:bodyPr>
            <a:normAutofit fontScale="25000" lnSpcReduction="20000"/>
          </a:bodyPr>
          <a:lstStyle/>
          <a:p>
            <a:pPr marL="0" indent="0">
              <a:buNone/>
            </a:pPr>
            <a:r>
              <a:rPr lang="en-US" sz="8000" dirty="0"/>
              <a:t>Employees and administrative staff are encouraged to review the following resources for detailed guidance on accurately reporting time on timesheets:</a:t>
            </a:r>
          </a:p>
          <a:p>
            <a:pPr marL="0" indent="0">
              <a:buNone/>
            </a:pPr>
            <a:endParaRPr lang="en-US" sz="8000" dirty="0"/>
          </a:p>
          <a:p>
            <a:r>
              <a:rPr lang="en-US" sz="8000" b="1" dirty="0">
                <a:hlinkClick r:id="rId2"/>
              </a:rPr>
              <a:t>Personnel Rules </a:t>
            </a:r>
            <a:endParaRPr lang="en-US" sz="8000" b="1" dirty="0"/>
          </a:p>
          <a:p>
            <a:pPr lvl="1"/>
            <a:r>
              <a:rPr lang="en-US" sz="6400" dirty="0"/>
              <a:t>Review specific provisions related to timekeeping and compensation.</a:t>
            </a:r>
          </a:p>
          <a:p>
            <a:r>
              <a:rPr lang="en-US" sz="8000" b="1" dirty="0">
                <a:hlinkClick r:id="rId3"/>
              </a:rPr>
              <a:t>Alaska Administrative Manual (AAM) </a:t>
            </a:r>
            <a:endParaRPr lang="en-US" sz="8000" b="1" dirty="0"/>
          </a:p>
          <a:p>
            <a:pPr lvl="1"/>
            <a:r>
              <a:rPr lang="en-US" sz="6400" dirty="0"/>
              <a:t>Reference official procedures and standards for state operations.</a:t>
            </a:r>
          </a:p>
          <a:p>
            <a:r>
              <a:rPr lang="en-US" sz="8000" b="1" dirty="0">
                <a:hlinkClick r:id="rId4"/>
              </a:rPr>
              <a:t>Fair Labor Standards Act (FLSA) </a:t>
            </a:r>
            <a:endParaRPr lang="en-US" sz="8000" b="1" dirty="0"/>
          </a:p>
          <a:p>
            <a:pPr lvl="1"/>
            <a:r>
              <a:rPr lang="en-US" sz="6400" dirty="0"/>
              <a:t>Learn about federal labor regulations, including overtime eligibility.</a:t>
            </a:r>
          </a:p>
          <a:p>
            <a:r>
              <a:rPr lang="en-US" sz="8000" b="1" dirty="0">
                <a:hlinkClick r:id="rId5"/>
              </a:rPr>
              <a:t>Division of Finance – Payroll </a:t>
            </a:r>
            <a:endParaRPr lang="en-US" sz="8000" b="1" dirty="0"/>
          </a:p>
          <a:p>
            <a:pPr lvl="1"/>
            <a:r>
              <a:rPr lang="en-US" sz="6400" dirty="0"/>
              <a:t>Use additional resources and references available to State of Alaska employees.</a:t>
            </a:r>
          </a:p>
          <a:p>
            <a:r>
              <a:rPr lang="en-US" sz="8000" b="1" dirty="0">
                <a:hlinkClick r:id="rId6"/>
              </a:rPr>
              <a:t>Department of Law – Interpretative Memorandum </a:t>
            </a:r>
            <a:endParaRPr lang="en-US" sz="8000" b="1" dirty="0"/>
          </a:p>
          <a:p>
            <a:pPr lvl="1"/>
            <a:r>
              <a:rPr lang="en-US" sz="6400" dirty="0"/>
              <a:t>Use to clarify practice and procedures regarding pay.</a:t>
            </a:r>
          </a:p>
          <a:p>
            <a:pPr marL="0" indent="0">
              <a:buNone/>
            </a:pPr>
            <a:endParaRPr lang="en-US" sz="3100" dirty="0"/>
          </a:p>
        </p:txBody>
      </p:sp>
      <p:sp>
        <p:nvSpPr>
          <p:cNvPr id="4" name="Slide Number Placeholder 3">
            <a:extLst>
              <a:ext uri="{FF2B5EF4-FFF2-40B4-BE49-F238E27FC236}">
                <a16:creationId xmlns:a16="http://schemas.microsoft.com/office/drawing/2014/main" id="{0499E333-7905-A131-1425-09259AB28AD4}"/>
              </a:ext>
            </a:extLst>
          </p:cNvPr>
          <p:cNvSpPr>
            <a:spLocks noGrp="1"/>
          </p:cNvSpPr>
          <p:nvPr>
            <p:ph type="sldNum" sz="quarter" idx="12"/>
          </p:nvPr>
        </p:nvSpPr>
        <p:spPr/>
        <p:txBody>
          <a:bodyPr/>
          <a:lstStyle/>
          <a:p>
            <a:fld id="{16669D4F-D4E3-4BE2-9B53-62C895D914DA}" type="slidenum">
              <a:rPr lang="en-US" smtClean="0"/>
              <a:pPr/>
              <a:t>3</a:t>
            </a:fld>
            <a:endParaRPr lang="en-US"/>
          </a:p>
        </p:txBody>
      </p:sp>
    </p:spTree>
    <p:extLst>
      <p:ext uri="{BB962C8B-B14F-4D97-AF65-F5344CB8AC3E}">
        <p14:creationId xmlns:p14="http://schemas.microsoft.com/office/powerpoint/2010/main" val="394184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662630-2CF2-4FDC-8F4C-CD8554108FA6}"/>
              </a:ext>
            </a:extLst>
          </p:cNvPr>
          <p:cNvSpPr>
            <a:spLocks noGrp="1"/>
          </p:cNvSpPr>
          <p:nvPr>
            <p:ph type="title"/>
          </p:nvPr>
        </p:nvSpPr>
        <p:spPr/>
        <p:txBody>
          <a:bodyPr/>
          <a:lstStyle/>
          <a:p>
            <a:r>
              <a:rPr lang="en-US" dirty="0"/>
              <a:t>Background</a:t>
            </a:r>
          </a:p>
        </p:txBody>
      </p:sp>
      <p:sp>
        <p:nvSpPr>
          <p:cNvPr id="8" name="Content Placeholder 7">
            <a:extLst>
              <a:ext uri="{FF2B5EF4-FFF2-40B4-BE49-F238E27FC236}">
                <a16:creationId xmlns:a16="http://schemas.microsoft.com/office/drawing/2014/main" id="{E9D58816-5591-41C0-8229-6E41100CD264}"/>
              </a:ext>
            </a:extLst>
          </p:cNvPr>
          <p:cNvSpPr>
            <a:spLocks noGrp="1"/>
          </p:cNvSpPr>
          <p:nvPr>
            <p:ph idx="1"/>
          </p:nvPr>
        </p:nvSpPr>
        <p:spPr/>
        <p:txBody>
          <a:bodyPr>
            <a:normAutofit fontScale="92500" lnSpcReduction="20000"/>
          </a:bodyPr>
          <a:lstStyle/>
          <a:p>
            <a:pPr marL="0" indent="0">
              <a:buNone/>
            </a:pPr>
            <a:r>
              <a:rPr lang="en-US" dirty="0"/>
              <a:t>Beginning December 22, 2025, the State of Alaska will adopt revised timesheet procedures to align with the requirements of Public Law 119-21 (the One Big Beautiful Bill Act).</a:t>
            </a:r>
          </a:p>
          <a:p>
            <a:pPr marL="0" indent="0">
              <a:buNone/>
            </a:pPr>
            <a:endParaRPr lang="en-US" dirty="0"/>
          </a:p>
          <a:p>
            <a:pPr marL="0" indent="0">
              <a:buNone/>
            </a:pPr>
            <a:r>
              <a:rPr lang="en-US" dirty="0"/>
              <a:t>This federal law introduced a new tax deduction for eligible overtime earnings through 2028. To support accurate reporting, the State is implementing updated procedures for recording overtime and premium pay.</a:t>
            </a:r>
          </a:p>
        </p:txBody>
      </p:sp>
      <p:sp>
        <p:nvSpPr>
          <p:cNvPr id="4" name="Slide Number Placeholder 3"/>
          <p:cNvSpPr>
            <a:spLocks noGrp="1"/>
          </p:cNvSpPr>
          <p:nvPr>
            <p:ph type="sldNum" sz="quarter" idx="12"/>
          </p:nvPr>
        </p:nvSpPr>
        <p:spPr/>
        <p:txBody>
          <a:bodyPr/>
          <a:lstStyle/>
          <a:p>
            <a:fld id="{16669D4F-D4E3-4BE2-9B53-62C895D914DA}" type="slidenum">
              <a:rPr lang="en-US" smtClean="0"/>
              <a:pPr/>
              <a:t>4</a:t>
            </a:fld>
            <a:endParaRPr lang="en-US"/>
          </a:p>
        </p:txBody>
      </p:sp>
    </p:spTree>
    <p:extLst>
      <p:ext uri="{BB962C8B-B14F-4D97-AF65-F5344CB8AC3E}">
        <p14:creationId xmlns:p14="http://schemas.microsoft.com/office/powerpoint/2010/main" val="3424599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514E0-1555-FE35-EFE2-92451D7010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BC6A16-B002-4C86-91F6-F51BA731D033}"/>
              </a:ext>
            </a:extLst>
          </p:cNvPr>
          <p:cNvSpPr>
            <a:spLocks noGrp="1"/>
          </p:cNvSpPr>
          <p:nvPr>
            <p:ph type="title"/>
          </p:nvPr>
        </p:nvSpPr>
        <p:spPr/>
        <p:txBody>
          <a:bodyPr/>
          <a:lstStyle/>
          <a:p>
            <a:r>
              <a:rPr lang="en-US" dirty="0"/>
              <a:t>Who does this material apply to?</a:t>
            </a:r>
          </a:p>
        </p:txBody>
      </p:sp>
      <p:sp>
        <p:nvSpPr>
          <p:cNvPr id="3" name="Content Placeholder 2">
            <a:extLst>
              <a:ext uri="{FF2B5EF4-FFF2-40B4-BE49-F238E27FC236}">
                <a16:creationId xmlns:a16="http://schemas.microsoft.com/office/drawing/2014/main" id="{BA94D8E6-EA86-AFEA-3B36-EB8085024FEA}"/>
              </a:ext>
            </a:extLst>
          </p:cNvPr>
          <p:cNvSpPr>
            <a:spLocks noGrp="1"/>
          </p:cNvSpPr>
          <p:nvPr>
            <p:ph idx="1"/>
          </p:nvPr>
        </p:nvSpPr>
        <p:spPr>
          <a:xfrm>
            <a:off x="457200" y="1981200"/>
            <a:ext cx="8229600" cy="4375150"/>
          </a:xfrm>
        </p:spPr>
        <p:txBody>
          <a:bodyPr>
            <a:normAutofit fontScale="92500" lnSpcReduction="10000"/>
          </a:bodyPr>
          <a:lstStyle/>
          <a:p>
            <a:pPr marL="0" indent="0">
              <a:buNone/>
            </a:pPr>
            <a:r>
              <a:rPr lang="en-US" sz="2400" dirty="0"/>
              <a:t>The content of this training applies to all </a:t>
            </a:r>
            <a:r>
              <a:rPr lang="en-US" sz="2400" b="1" dirty="0"/>
              <a:t>overtime eligible</a:t>
            </a:r>
            <a:r>
              <a:rPr lang="en-US" sz="2400" dirty="0"/>
              <a:t> (FLSA non-exempt) employees in the following categories</a:t>
            </a:r>
          </a:p>
          <a:p>
            <a:pPr marL="0" indent="0">
              <a:buNone/>
            </a:pPr>
            <a:endParaRPr lang="en-US" sz="2400" dirty="0"/>
          </a:p>
          <a:p>
            <a:pPr marL="0" indent="0">
              <a:buNone/>
            </a:pPr>
            <a:r>
              <a:rPr lang="en-US" sz="2400" dirty="0"/>
              <a:t>All employees who are eligible for overtime should review and understand the procedures outlined in this material to ensure time is accurately reported on their timesheet. As well as salaried (FLSA Non-exempt) employees who claim sea duty. </a:t>
            </a:r>
          </a:p>
          <a:p>
            <a:pPr marL="0" indent="0">
              <a:buNone/>
            </a:pPr>
            <a:endParaRPr lang="en-US" sz="2400" dirty="0"/>
          </a:p>
          <a:p>
            <a:pPr marL="0" indent="0">
              <a:buNone/>
            </a:pPr>
            <a:r>
              <a:rPr lang="en-US" sz="2400" dirty="0"/>
              <a:t>In addition, anyone who supervises, reviews, or approves timesheets for employees in the above categories are </a:t>
            </a:r>
            <a:r>
              <a:rPr lang="en-US" sz="2400" dirty="0">
                <a:solidFill>
                  <a:srgbClr val="FF0000"/>
                </a:solidFill>
              </a:rPr>
              <a:t>required</a:t>
            </a:r>
            <a:r>
              <a:rPr lang="en-US" sz="2400" dirty="0"/>
              <a:t> to become familiar with and proficient in the processes described. Accurate timesheet reporting is essential to ensure compliance with updated payroll and tax procedures. </a:t>
            </a:r>
          </a:p>
        </p:txBody>
      </p:sp>
      <p:sp>
        <p:nvSpPr>
          <p:cNvPr id="4" name="Slide Number Placeholder 3">
            <a:extLst>
              <a:ext uri="{FF2B5EF4-FFF2-40B4-BE49-F238E27FC236}">
                <a16:creationId xmlns:a16="http://schemas.microsoft.com/office/drawing/2014/main" id="{9D0C5281-B1EE-FD24-0470-CFE5271E05F5}"/>
              </a:ext>
            </a:extLst>
          </p:cNvPr>
          <p:cNvSpPr>
            <a:spLocks noGrp="1"/>
          </p:cNvSpPr>
          <p:nvPr>
            <p:ph type="sldNum" sz="quarter" idx="12"/>
          </p:nvPr>
        </p:nvSpPr>
        <p:spPr/>
        <p:txBody>
          <a:bodyPr/>
          <a:lstStyle/>
          <a:p>
            <a:fld id="{16669D4F-D4E3-4BE2-9B53-62C895D914DA}" type="slidenum">
              <a:rPr lang="en-US" smtClean="0"/>
              <a:pPr/>
              <a:t>5</a:t>
            </a:fld>
            <a:endParaRPr lang="en-US" dirty="0"/>
          </a:p>
        </p:txBody>
      </p:sp>
    </p:spTree>
    <p:extLst>
      <p:ext uri="{BB962C8B-B14F-4D97-AF65-F5344CB8AC3E}">
        <p14:creationId xmlns:p14="http://schemas.microsoft.com/office/powerpoint/2010/main" val="668964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BFFC5-4B30-70CC-4F85-A02C0DEFF8A3}"/>
              </a:ext>
            </a:extLst>
          </p:cNvPr>
          <p:cNvSpPr>
            <a:spLocks noGrp="1"/>
          </p:cNvSpPr>
          <p:nvPr>
            <p:ph type="title"/>
          </p:nvPr>
        </p:nvSpPr>
        <p:spPr/>
        <p:txBody>
          <a:bodyPr/>
          <a:lstStyle/>
          <a:p>
            <a:r>
              <a:rPr lang="en-US" dirty="0"/>
              <a:t>What does this mean for you?</a:t>
            </a:r>
          </a:p>
        </p:txBody>
      </p:sp>
      <p:sp>
        <p:nvSpPr>
          <p:cNvPr id="3" name="Content Placeholder 2">
            <a:extLst>
              <a:ext uri="{FF2B5EF4-FFF2-40B4-BE49-F238E27FC236}">
                <a16:creationId xmlns:a16="http://schemas.microsoft.com/office/drawing/2014/main" id="{195A0697-A1B6-980A-ADB0-A6338007F95F}"/>
              </a:ext>
            </a:extLst>
          </p:cNvPr>
          <p:cNvSpPr>
            <a:spLocks noGrp="1"/>
          </p:cNvSpPr>
          <p:nvPr>
            <p:ph idx="1"/>
          </p:nvPr>
        </p:nvSpPr>
        <p:spPr/>
        <p:txBody>
          <a:bodyPr>
            <a:normAutofit fontScale="77500" lnSpcReduction="20000"/>
          </a:bodyPr>
          <a:lstStyle/>
          <a:p>
            <a:pPr marL="0" indent="0">
              <a:buNone/>
            </a:pPr>
            <a:r>
              <a:rPr lang="en-US" dirty="0"/>
              <a:t>To comply with updated tax regulations, all FLSA non-exempt (overtime eligible) employees must report applicable premium pay codes on their timesheets in a format that supports accurate processing by the Division of Finance.</a:t>
            </a:r>
          </a:p>
          <a:p>
            <a:pPr marL="0" indent="0">
              <a:buNone/>
            </a:pPr>
            <a:endParaRPr lang="en-US" dirty="0"/>
          </a:p>
          <a:p>
            <a:pPr marL="0" indent="0">
              <a:buNone/>
            </a:pPr>
            <a:r>
              <a:rPr lang="en-US" b="1" dirty="0"/>
              <a:t>These procedures do not apply to FLSA-exempt (salaried) employees.</a:t>
            </a:r>
          </a:p>
          <a:p>
            <a:pPr marL="0" indent="0">
              <a:buNone/>
            </a:pPr>
            <a:endParaRPr lang="en-US" dirty="0"/>
          </a:p>
          <a:p>
            <a:pPr marL="0" indent="0">
              <a:buNone/>
            </a:pPr>
            <a:r>
              <a:rPr lang="en-US" dirty="0"/>
              <a:t>It is essential that supervisors reviewing and certifying employee timesheets are fully informed of the updated procedures to guarantee compliance and accurate payroll processing.</a:t>
            </a:r>
          </a:p>
        </p:txBody>
      </p:sp>
      <p:sp>
        <p:nvSpPr>
          <p:cNvPr id="4" name="Slide Number Placeholder 3">
            <a:extLst>
              <a:ext uri="{FF2B5EF4-FFF2-40B4-BE49-F238E27FC236}">
                <a16:creationId xmlns:a16="http://schemas.microsoft.com/office/drawing/2014/main" id="{E5ABD72B-35DA-03E7-3FAE-8F9FE15F0E62}"/>
              </a:ext>
            </a:extLst>
          </p:cNvPr>
          <p:cNvSpPr>
            <a:spLocks noGrp="1"/>
          </p:cNvSpPr>
          <p:nvPr>
            <p:ph type="sldNum" sz="quarter" idx="12"/>
          </p:nvPr>
        </p:nvSpPr>
        <p:spPr/>
        <p:txBody>
          <a:bodyPr/>
          <a:lstStyle/>
          <a:p>
            <a:fld id="{16669D4F-D4E3-4BE2-9B53-62C895D914DA}" type="slidenum">
              <a:rPr lang="en-US" smtClean="0"/>
              <a:pPr/>
              <a:t>6</a:t>
            </a:fld>
            <a:endParaRPr lang="en-US"/>
          </a:p>
        </p:txBody>
      </p:sp>
    </p:spTree>
    <p:extLst>
      <p:ext uri="{BB962C8B-B14F-4D97-AF65-F5344CB8AC3E}">
        <p14:creationId xmlns:p14="http://schemas.microsoft.com/office/powerpoint/2010/main" val="1852392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DCE68F-BBE6-C7FF-AC13-27F857ADDF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C36242-1DC8-1C19-E054-57CEB779F6FD}"/>
              </a:ext>
            </a:extLst>
          </p:cNvPr>
          <p:cNvSpPr>
            <a:spLocks noGrp="1"/>
          </p:cNvSpPr>
          <p:nvPr>
            <p:ph type="title"/>
          </p:nvPr>
        </p:nvSpPr>
        <p:spPr/>
        <p:txBody>
          <a:bodyPr/>
          <a:lstStyle/>
          <a:p>
            <a:r>
              <a:rPr lang="en-US" dirty="0"/>
              <a:t>What does this mean for you?</a:t>
            </a:r>
          </a:p>
        </p:txBody>
      </p:sp>
      <p:sp>
        <p:nvSpPr>
          <p:cNvPr id="3" name="Content Placeholder 2">
            <a:extLst>
              <a:ext uri="{FF2B5EF4-FFF2-40B4-BE49-F238E27FC236}">
                <a16:creationId xmlns:a16="http://schemas.microsoft.com/office/drawing/2014/main" id="{466DA478-0974-60AB-472B-2DB9B813A46F}"/>
              </a:ext>
            </a:extLst>
          </p:cNvPr>
          <p:cNvSpPr>
            <a:spLocks noGrp="1"/>
          </p:cNvSpPr>
          <p:nvPr>
            <p:ph idx="1"/>
          </p:nvPr>
        </p:nvSpPr>
        <p:spPr/>
        <p:txBody>
          <a:bodyPr>
            <a:normAutofit fontScale="85000" lnSpcReduction="10000"/>
          </a:bodyPr>
          <a:lstStyle/>
          <a:p>
            <a:pPr marL="0" indent="0">
              <a:buNone/>
            </a:pPr>
            <a:r>
              <a:rPr lang="en-US" dirty="0"/>
              <a:t>Employees should be aware that overtime earnings will continue to appear as taxed on their paystubs. This is expected and does not indicate an error.</a:t>
            </a:r>
          </a:p>
          <a:p>
            <a:pPr marL="0" indent="0">
              <a:buNone/>
            </a:pPr>
            <a:endParaRPr lang="en-US" dirty="0"/>
          </a:p>
          <a:p>
            <a:pPr marL="0" indent="0">
              <a:buNone/>
            </a:pPr>
            <a:r>
              <a:rPr lang="en-US" dirty="0"/>
              <a:t>Although certain premium pay types may qualify for a tax credit, this credit will not be reflected in regular payroll withholding. Instead, eligible employees will have the opportunity to claim the credit when filing their annual tax return, using information that will be provided on their W-2 form.</a:t>
            </a:r>
          </a:p>
        </p:txBody>
      </p:sp>
      <p:sp>
        <p:nvSpPr>
          <p:cNvPr id="4" name="Slide Number Placeholder 3">
            <a:extLst>
              <a:ext uri="{FF2B5EF4-FFF2-40B4-BE49-F238E27FC236}">
                <a16:creationId xmlns:a16="http://schemas.microsoft.com/office/drawing/2014/main" id="{95F360BB-2B4B-561F-9D3F-BD65123F1831}"/>
              </a:ext>
            </a:extLst>
          </p:cNvPr>
          <p:cNvSpPr>
            <a:spLocks noGrp="1"/>
          </p:cNvSpPr>
          <p:nvPr>
            <p:ph type="sldNum" sz="quarter" idx="12"/>
          </p:nvPr>
        </p:nvSpPr>
        <p:spPr/>
        <p:txBody>
          <a:bodyPr/>
          <a:lstStyle/>
          <a:p>
            <a:fld id="{16669D4F-D4E3-4BE2-9B53-62C895D914DA}" type="slidenum">
              <a:rPr lang="en-US" smtClean="0"/>
              <a:pPr/>
              <a:t>7</a:t>
            </a:fld>
            <a:endParaRPr lang="en-US" dirty="0"/>
          </a:p>
        </p:txBody>
      </p:sp>
    </p:spTree>
    <p:extLst>
      <p:ext uri="{BB962C8B-B14F-4D97-AF65-F5344CB8AC3E}">
        <p14:creationId xmlns:p14="http://schemas.microsoft.com/office/powerpoint/2010/main" val="4265190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E8067-FFDF-259C-D713-DDF146F68C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E21B1D-19D9-373C-3F93-5D5F342A0499}"/>
              </a:ext>
            </a:extLst>
          </p:cNvPr>
          <p:cNvSpPr>
            <a:spLocks noGrp="1"/>
          </p:cNvSpPr>
          <p:nvPr>
            <p:ph type="title"/>
          </p:nvPr>
        </p:nvSpPr>
        <p:spPr/>
        <p:txBody>
          <a:bodyPr/>
          <a:lstStyle/>
          <a:p>
            <a:r>
              <a:rPr lang="en-US" dirty="0"/>
              <a:t>What does this mean for you?</a:t>
            </a:r>
          </a:p>
        </p:txBody>
      </p:sp>
      <p:sp>
        <p:nvSpPr>
          <p:cNvPr id="3" name="Content Placeholder 2">
            <a:extLst>
              <a:ext uri="{FF2B5EF4-FFF2-40B4-BE49-F238E27FC236}">
                <a16:creationId xmlns:a16="http://schemas.microsoft.com/office/drawing/2014/main" id="{FB20706D-92BF-3EBF-BB07-02D381109592}"/>
              </a:ext>
            </a:extLst>
          </p:cNvPr>
          <p:cNvSpPr>
            <a:spLocks noGrp="1"/>
          </p:cNvSpPr>
          <p:nvPr>
            <p:ph idx="1"/>
          </p:nvPr>
        </p:nvSpPr>
        <p:spPr/>
        <p:txBody>
          <a:bodyPr>
            <a:normAutofit fontScale="92500" lnSpcReduction="10000"/>
          </a:bodyPr>
          <a:lstStyle/>
          <a:p>
            <a:pPr marL="0" indent="0">
              <a:buNone/>
            </a:pPr>
            <a:r>
              <a:rPr lang="en-US" dirty="0"/>
              <a:t>Because eligibility for the credit depends on accurate reporting, it is essential that all applicable premium pay codes are correctly recorded on an employee’s timesheets.</a:t>
            </a:r>
          </a:p>
          <a:p>
            <a:pPr marL="0" indent="0">
              <a:buNone/>
            </a:pPr>
            <a:endParaRPr lang="en-US" dirty="0"/>
          </a:p>
          <a:p>
            <a:pPr marL="0" indent="0">
              <a:buNone/>
            </a:pPr>
            <a:r>
              <a:rPr lang="en-US" dirty="0"/>
              <a:t>Please note: The Division of Finance cannot provide individual tax advice. Employees are encouraged to consult a qualified tax professional for guidance specific to their personal tax situation.</a:t>
            </a:r>
          </a:p>
        </p:txBody>
      </p:sp>
      <p:sp>
        <p:nvSpPr>
          <p:cNvPr id="4" name="Slide Number Placeholder 3">
            <a:extLst>
              <a:ext uri="{FF2B5EF4-FFF2-40B4-BE49-F238E27FC236}">
                <a16:creationId xmlns:a16="http://schemas.microsoft.com/office/drawing/2014/main" id="{D122512E-82B7-D40C-60A0-7E57825ADC66}"/>
              </a:ext>
            </a:extLst>
          </p:cNvPr>
          <p:cNvSpPr>
            <a:spLocks noGrp="1"/>
          </p:cNvSpPr>
          <p:nvPr>
            <p:ph type="sldNum" sz="quarter" idx="12"/>
          </p:nvPr>
        </p:nvSpPr>
        <p:spPr/>
        <p:txBody>
          <a:bodyPr/>
          <a:lstStyle/>
          <a:p>
            <a:fld id="{16669D4F-D4E3-4BE2-9B53-62C895D914DA}" type="slidenum">
              <a:rPr lang="en-US" smtClean="0"/>
              <a:pPr/>
              <a:t>8</a:t>
            </a:fld>
            <a:endParaRPr lang="en-US"/>
          </a:p>
        </p:txBody>
      </p:sp>
    </p:spTree>
    <p:extLst>
      <p:ext uri="{BB962C8B-B14F-4D97-AF65-F5344CB8AC3E}">
        <p14:creationId xmlns:p14="http://schemas.microsoft.com/office/powerpoint/2010/main" val="2655420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903DB-1C26-F071-8666-C19F2D7F34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6C4BDC-6F66-C2E0-6B46-29B26C96C2FE}"/>
              </a:ext>
            </a:extLst>
          </p:cNvPr>
          <p:cNvSpPr>
            <a:spLocks noGrp="1"/>
          </p:cNvSpPr>
          <p:nvPr>
            <p:ph type="title"/>
          </p:nvPr>
        </p:nvSpPr>
        <p:spPr/>
        <p:txBody>
          <a:bodyPr>
            <a:normAutofit/>
          </a:bodyPr>
          <a:lstStyle/>
          <a:p>
            <a:r>
              <a:rPr lang="en-US" dirty="0"/>
              <a:t>Understanding Pay Types and Overtime Eligibility</a:t>
            </a:r>
          </a:p>
        </p:txBody>
      </p:sp>
      <p:sp>
        <p:nvSpPr>
          <p:cNvPr id="3" name="Content Placeholder 2">
            <a:extLst>
              <a:ext uri="{FF2B5EF4-FFF2-40B4-BE49-F238E27FC236}">
                <a16:creationId xmlns:a16="http://schemas.microsoft.com/office/drawing/2014/main" id="{03B1C1FE-BE59-9375-E5E8-4740D0D1B3F2}"/>
              </a:ext>
            </a:extLst>
          </p:cNvPr>
          <p:cNvSpPr>
            <a:spLocks noGrp="1"/>
          </p:cNvSpPr>
          <p:nvPr>
            <p:ph idx="1"/>
          </p:nvPr>
        </p:nvSpPr>
        <p:spPr/>
        <p:txBody>
          <a:bodyPr>
            <a:normAutofit/>
          </a:bodyPr>
          <a:lstStyle/>
          <a:p>
            <a:pPr marL="0" indent="0">
              <a:buNone/>
            </a:pPr>
            <a:r>
              <a:rPr lang="en-US" sz="1800" dirty="0"/>
              <a:t>Certain pay types are commonly used to help employees meet their standard workweek requirements but do not count toward the calculation of overtime eligibility. Please note that overtime rules may vary by bargaining unit, so employees should consult their applicable </a:t>
            </a:r>
            <a:r>
              <a:rPr lang="en-US" sz="1800" dirty="0">
                <a:hlinkClick r:id="rId3"/>
              </a:rPr>
              <a:t>collective bargaining agreement </a:t>
            </a:r>
            <a:r>
              <a:rPr lang="en-US" sz="1800" dirty="0"/>
              <a:t>for details specific to their situation.</a:t>
            </a:r>
          </a:p>
          <a:p>
            <a:pPr marL="0" indent="0">
              <a:buNone/>
            </a:pPr>
            <a:endParaRPr lang="en-US" sz="1800" dirty="0"/>
          </a:p>
          <a:p>
            <a:pPr marL="0" indent="0">
              <a:buNone/>
            </a:pPr>
            <a:r>
              <a:rPr lang="en-US" sz="1800" b="1" dirty="0"/>
              <a:t>Examples Of Pay Types That Do Not Count Toward Overtime Thresholds:</a:t>
            </a:r>
          </a:p>
          <a:p>
            <a:r>
              <a:rPr lang="en-US" sz="1800" dirty="0"/>
              <a:t>All leave types</a:t>
            </a:r>
          </a:p>
          <a:p>
            <a:r>
              <a:rPr lang="en-US" sz="1800" dirty="0"/>
              <a:t>Office Closures</a:t>
            </a:r>
          </a:p>
          <a:p>
            <a:r>
              <a:rPr lang="en-US" sz="1800" dirty="0"/>
              <a:t>Regular Holiday Pay (not worked)</a:t>
            </a:r>
          </a:p>
          <a:p>
            <a:pPr marL="0" indent="0">
              <a:buNone/>
            </a:pPr>
            <a:endParaRPr lang="en-US" sz="1800" dirty="0"/>
          </a:p>
          <a:p>
            <a:pPr marL="0" indent="0">
              <a:buNone/>
            </a:pPr>
            <a:r>
              <a:rPr lang="en-US" sz="1800" dirty="0"/>
              <a:t>Only hours spent physically working count toward an employee’s FLSA overtime threshold.</a:t>
            </a:r>
          </a:p>
        </p:txBody>
      </p:sp>
      <p:sp>
        <p:nvSpPr>
          <p:cNvPr id="4" name="Slide Number Placeholder 3">
            <a:extLst>
              <a:ext uri="{FF2B5EF4-FFF2-40B4-BE49-F238E27FC236}">
                <a16:creationId xmlns:a16="http://schemas.microsoft.com/office/drawing/2014/main" id="{B87D1E2C-9A21-6B63-BC91-E38429EEC8B2}"/>
              </a:ext>
            </a:extLst>
          </p:cNvPr>
          <p:cNvSpPr>
            <a:spLocks noGrp="1"/>
          </p:cNvSpPr>
          <p:nvPr>
            <p:ph type="sldNum" sz="quarter" idx="12"/>
          </p:nvPr>
        </p:nvSpPr>
        <p:spPr/>
        <p:txBody>
          <a:bodyPr/>
          <a:lstStyle/>
          <a:p>
            <a:fld id="{16669D4F-D4E3-4BE2-9B53-62C895D914DA}" type="slidenum">
              <a:rPr lang="en-US" smtClean="0"/>
              <a:pPr/>
              <a:t>9</a:t>
            </a:fld>
            <a:endParaRPr lang="en-US"/>
          </a:p>
        </p:txBody>
      </p:sp>
    </p:spTree>
    <p:extLst>
      <p:ext uri="{BB962C8B-B14F-4D97-AF65-F5344CB8AC3E}">
        <p14:creationId xmlns:p14="http://schemas.microsoft.com/office/powerpoint/2010/main" val="15352808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A302DE13FA55D4D9EEBEC3A2C3A03EB" ma:contentTypeVersion="19" ma:contentTypeDescription="Create a new document." ma:contentTypeScope="" ma:versionID="fcf6795c2932adfceed84722062545d8">
  <xsd:schema xmlns:xsd="http://www.w3.org/2001/XMLSchema" xmlns:xs="http://www.w3.org/2001/XMLSchema" xmlns:p="http://schemas.microsoft.com/office/2006/metadata/properties" xmlns:ns1="http://schemas.microsoft.com/sharepoint/v3" xmlns:ns2="16638f63-e009-414a-8937-469362c0f6fa" xmlns:ns3="5c636d73-d639-4e3f-a30f-22ed420e62e1" xmlns:ns4="92c1076b-7115-4e25-ae62-9a9e2b6f3b43" targetNamespace="http://schemas.microsoft.com/office/2006/metadata/properties" ma:root="true" ma:fieldsID="f15f61c8c65503046447acf4d2f0d56f" ns1:_="" ns2:_="" ns3:_="" ns4:_="">
    <xsd:import namespace="http://schemas.microsoft.com/sharepoint/v3"/>
    <xsd:import namespace="16638f63-e009-414a-8937-469362c0f6fa"/>
    <xsd:import namespace="5c636d73-d639-4e3f-a30f-22ed420e62e1"/>
    <xsd:import namespace="92c1076b-7115-4e25-ae62-9a9e2b6f3b43"/>
    <xsd:element name="properties">
      <xsd:complexType>
        <xsd:sequence>
          <xsd:element name="documentManagement">
            <xsd:complexType>
              <xsd:all>
                <xsd:element ref="ns2:Folder" minOccurs="0"/>
                <xsd:element ref="ns2:Category" minOccurs="0"/>
                <xsd:element ref="ns2:MediaServiceMetadata" minOccurs="0"/>
                <xsd:element ref="ns2:MediaServiceFastMetadata" minOccurs="0"/>
                <xsd:element ref="ns3:TaxKeywordTaxHTField" minOccurs="0"/>
                <xsd:element ref="ns3:TaxCatchAll" minOccurs="0"/>
                <xsd:element ref="ns4:SharedWithUsers" minOccurs="0"/>
                <xsd:element ref="ns4:SharedWithDetails" minOccurs="0"/>
                <xsd:element ref="ns2:JIRA_x0020_Issue_x0020_ID" minOccurs="0"/>
                <xsd:element ref="ns2:Increment_x002f_Iteration" minOccurs="0"/>
                <xsd:element ref="ns2:Team"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638f63-e009-414a-8937-469362c0f6fa" elementFormDefault="qualified">
    <xsd:import namespace="http://schemas.microsoft.com/office/2006/documentManagement/types"/>
    <xsd:import namespace="http://schemas.microsoft.com/office/infopath/2007/PartnerControls"/>
    <xsd:element name="Folder" ma:index="2" nillable="true" ma:displayName="Folder" ma:description="This property must be populated in order for the document to appear in your team's folder." ma:list="{166ccba2-69b4-40a5-8254-32799636dfd8}" ma:internalName="Folder" ma:readOnly="false" ma:showField="Title">
      <xsd:simpleType>
        <xsd:restriction base="dms:Lookup"/>
      </xsd:simpleType>
    </xsd:element>
    <xsd:element name="Category" ma:index="3" nillable="true" ma:displayName="Sub-Folder" ma:list="{245583a5-6ff9-41ca-863a-0bf4f0e162fc}" ma:internalName="Category" ma:readOnly="false" ma:showField="Title">
      <xsd:simpleType>
        <xsd:restriction base="dms:Lookup"/>
      </xsd:simpleType>
    </xsd:element>
    <xsd:element name="MediaServiceMetadata" ma:index="7" nillable="true" ma:displayName="MediaServiceMetadata" ma:hidden="true" ma:internalName="MediaServiceMetadata" ma:readOnly="true">
      <xsd:simpleType>
        <xsd:restriction base="dms:Note"/>
      </xsd:simpleType>
    </xsd:element>
    <xsd:element name="MediaServiceFastMetadata" ma:index="8" nillable="true" ma:displayName="MediaServiceFastMetadata" ma:hidden="true" ma:internalName="MediaServiceFastMetadata" ma:readOnly="true">
      <xsd:simpleType>
        <xsd:restriction base="dms:Note"/>
      </xsd:simpleType>
    </xsd:element>
    <xsd:element name="JIRA_x0020_Issue_x0020_ID" ma:index="17" nillable="true" ma:displayName="JIRA Issue ID" ma:description="Only enter the numeric code of the JIRA Issue ID (for example for Issue ID AKAD4-862 enter 862)." ma:internalName="JIRA_x0020_Issue_x0020_ID">
      <xsd:simpleType>
        <xsd:restriction base="dms:Text">
          <xsd:maxLength value="4"/>
        </xsd:restriction>
      </xsd:simpleType>
    </xsd:element>
    <xsd:element name="Increment_x002f_Iteration" ma:index="18" nillable="true" ma:displayName="Increment/Iteration" ma:description="Program Increment and Iteration" ma:format="Dropdown" ma:internalName="Increment_x002f_Iteration">
      <xsd:simpleType>
        <xsd:restriction base="dms:Choice">
          <xsd:enumeration value="PI 1 - Iteration 1"/>
          <xsd:enumeration value="PI 1 - Iteration 2"/>
          <xsd:enumeration value="PI 1 - Iteration 3"/>
          <xsd:enumeration value="PI 1 - Iteration 4"/>
          <xsd:enumeration value="PI 1 - Iteration 5"/>
          <xsd:enumeration value="PI 1 - Iteration 6"/>
          <xsd:enumeration value="PI 2 - Iteration 1"/>
          <xsd:enumeration value="PI 2 - Iteration 2"/>
          <xsd:enumeration value="PI 2 - Iteration 3"/>
          <xsd:enumeration value="PI 2 - Iteration 4"/>
          <xsd:enumeration value="PI 2 - Iteration 5"/>
          <xsd:enumeration value="PI 2 - Iteration 6"/>
          <xsd:enumeration value="PI 3 - Iteration 1"/>
          <xsd:enumeration value="PI 3 - Iteration 2"/>
          <xsd:enumeration value="PI 3 - Iteration 3"/>
          <xsd:enumeration value="PI 3 - Iteration 4"/>
          <xsd:enumeration value="PI 3 - Iteration 5"/>
          <xsd:enumeration value="PI 3 - Iteration 6"/>
          <xsd:enumeration value="PI 4 - Iteration 1"/>
          <xsd:enumeration value="PI 4 - Iteration 2"/>
          <xsd:enumeration value="PI 4 - Iteration 3"/>
          <xsd:enumeration value="PI 4 - Iteration 4"/>
          <xsd:enumeration value="PI 4 - Iteration 5"/>
          <xsd:enumeration value="PI 4 - Iteration 6"/>
          <xsd:enumeration value="PI 5 - Iteration 1"/>
          <xsd:enumeration value="PI 5 - Iteration 2"/>
          <xsd:enumeration value="PI 5 - Iteration 3"/>
          <xsd:enumeration value="PI 5 - Iteration 4"/>
          <xsd:enumeration value="PI 5 - Iteration 5"/>
          <xsd:enumeration value="PI 5 - Iteration 6"/>
          <xsd:enumeration value="PI 6 - Iteration 1"/>
          <xsd:enumeration value="PI 6 - Iteration 2"/>
          <xsd:enumeration value="PI 6 - Iteration 3"/>
          <xsd:enumeration value="PI 6 - Iteration 4"/>
          <xsd:enumeration value="PI 6 - Iteration 5"/>
          <xsd:enumeration value="PI 6 - Iteration 6"/>
        </xsd:restriction>
      </xsd:simpleType>
    </xsd:element>
    <xsd:element name="Team" ma:index="19" nillable="true" ma:displayName="Team" ma:description="Agile Team Name" ma:format="Dropdown" ma:internalName="Team">
      <xsd:simpleType>
        <xsd:restriction base="dms:Choice">
          <xsd:enumeration value="Lightning"/>
          <xsd:enumeration value="Lock and Key"/>
          <xsd:enumeration value="The Usual Suspects"/>
          <xsd:enumeration value="The Wolf Pack"/>
          <xsd:enumeration value="Thunder"/>
          <xsd:enumeration value="Wally World"/>
        </xsd:restriction>
      </xsd:simpleType>
    </xsd:element>
  </xsd:schema>
  <xsd:schema xmlns:xsd="http://www.w3.org/2001/XMLSchema" xmlns:xs="http://www.w3.org/2001/XMLSchema" xmlns:dms="http://schemas.microsoft.com/office/2006/documentManagement/types" xmlns:pc="http://schemas.microsoft.com/office/infopath/2007/PartnerControls" targetNamespace="5c636d73-d639-4e3f-a30f-22ed420e62e1"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Enterprise Keywords" ma:fieldId="{23f27201-bee3-471e-b2e7-b64fd8b7ca38}" ma:taxonomyMulti="true" ma:sspId="81fff9b3-6ef6-4aa5-8852-6b1354b1eeb7"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hidden="true" ma:list="{c1283163-e08d-4dfd-bdc2-592e9e099477}" ma:internalName="TaxCatchAll" ma:showField="CatchAllData" ma:web="5c636d73-d639-4e3f-a30f-22ed420e62e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2c1076b-7115-4e25-ae62-9a9e2b6f3b43"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ategory xmlns="16638f63-e009-414a-8937-469362c0f6fa">18</Category>
    <Increment_x002f_Iteration xmlns="16638f63-e009-414a-8937-469362c0f6fa" xsi:nil="true"/>
    <Folder xmlns="16638f63-e009-414a-8937-469362c0f6fa">10</Folder>
    <_ip_UnifiedCompliancePolicyUIAction xmlns="http://schemas.microsoft.com/sharepoint/v3" xsi:nil="true"/>
    <TaxCatchAll xmlns="5c636d73-d639-4e3f-a30f-22ed420e62e1"/>
    <JIRA_x0020_Issue_x0020_ID xmlns="16638f63-e009-414a-8937-469362c0f6fa" xsi:nil="true"/>
    <_ip_UnifiedCompliancePolicyProperties xmlns="http://schemas.microsoft.com/sharepoint/v3" xsi:nil="true"/>
    <TaxKeywordTaxHTField xmlns="5c636d73-d639-4e3f-a30f-22ed420e62e1">
      <Terms xmlns="http://schemas.microsoft.com/office/infopath/2007/PartnerControls"/>
    </TaxKeywordTaxHTField>
    <Team xmlns="16638f63-e009-414a-8937-469362c0f6fa" xsi:nil="true"/>
  </documentManagement>
</p:properties>
</file>

<file path=customXml/itemProps1.xml><?xml version="1.0" encoding="utf-8"?>
<ds:datastoreItem xmlns:ds="http://schemas.openxmlformats.org/officeDocument/2006/customXml" ds:itemID="{08CAA98C-B1B3-4FD0-A169-ABE7311662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6638f63-e009-414a-8937-469362c0f6fa"/>
    <ds:schemaRef ds:uri="5c636d73-d639-4e3f-a30f-22ed420e62e1"/>
    <ds:schemaRef ds:uri="92c1076b-7115-4e25-ae62-9a9e2b6f3b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B927051-ED86-4FF2-99B9-85940F26ED69}">
  <ds:schemaRefs>
    <ds:schemaRef ds:uri="http://schemas.microsoft.com/sharepoint/v3/contenttype/forms"/>
  </ds:schemaRefs>
</ds:datastoreItem>
</file>

<file path=customXml/itemProps3.xml><?xml version="1.0" encoding="utf-8"?>
<ds:datastoreItem xmlns:ds="http://schemas.openxmlformats.org/officeDocument/2006/customXml" ds:itemID="{56093EDE-1392-4700-A365-5B2A3018A2D3}">
  <ds:schemaRefs>
    <ds:schemaRef ds:uri="http://schemas.microsoft.com/office/2006/metadata/properties"/>
    <ds:schemaRef ds:uri="http://purl.org/dc/elements/1.1/"/>
    <ds:schemaRef ds:uri="5c636d73-d639-4e3f-a30f-22ed420e62e1"/>
    <ds:schemaRef ds:uri="http://schemas.microsoft.com/sharepoint/v3"/>
    <ds:schemaRef ds:uri="16638f63-e009-414a-8937-469362c0f6fa"/>
    <ds:schemaRef ds:uri="http://purl.org/dc/terms/"/>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92c1076b-7115-4e25-ae62-9a9e2b6f3b4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383</TotalTime>
  <Words>2253</Words>
  <Application>Microsoft Office PowerPoint</Application>
  <PresentationFormat>On-screen Show (4:3)</PresentationFormat>
  <Paragraphs>249</Paragraphs>
  <Slides>28</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Wingdings</vt:lpstr>
      <vt:lpstr>Office Theme</vt:lpstr>
      <vt:lpstr>OBBBA – Reporting Overtime and Overtime Differentials</vt:lpstr>
      <vt:lpstr>Content Guide</vt:lpstr>
      <vt:lpstr>Resources</vt:lpstr>
      <vt:lpstr>Background</vt:lpstr>
      <vt:lpstr>Who does this material apply to?</vt:lpstr>
      <vt:lpstr>What does this mean for you?</vt:lpstr>
      <vt:lpstr>What does this mean for you?</vt:lpstr>
      <vt:lpstr>What does this mean for you?</vt:lpstr>
      <vt:lpstr>Understanding Pay Types and Overtime Eligibility</vt:lpstr>
      <vt:lpstr>Qualified vs. Non-Qualified Time</vt:lpstr>
      <vt:lpstr>Qualified vs. Non-Qualified Time</vt:lpstr>
      <vt:lpstr>Qualified vs. Non-Qualified Time</vt:lpstr>
      <vt:lpstr>What determines if it’s qualified or non-qualified?</vt:lpstr>
      <vt:lpstr>What determines if it’s qualified or non-qualified?</vt:lpstr>
      <vt:lpstr>What determines if it’s qualified or non-qualified?</vt:lpstr>
      <vt:lpstr>What determines if it’s qualified or non-qualified?</vt:lpstr>
      <vt:lpstr>What determines if it’s qualified or non-qualified?</vt:lpstr>
      <vt:lpstr>What determines if it’s qualified or non-qualified?</vt:lpstr>
      <vt:lpstr>What does all of this look like on a timesheet?</vt:lpstr>
      <vt:lpstr>Claiming Overtime:</vt:lpstr>
      <vt:lpstr>Claiming Overtime: EX, PX Event Code 251Q</vt:lpstr>
      <vt:lpstr>Claiming Overtime:  EX, PX</vt:lpstr>
      <vt:lpstr>Claiming Overtime:  EX, PX</vt:lpstr>
      <vt:lpstr>Claiming Holiday Premium Pay:</vt:lpstr>
      <vt:lpstr>Claiming Holiday Premium Pay: PX, EX</vt:lpstr>
      <vt:lpstr>Claiming Holiday Premium Pay: PX, EX</vt:lpstr>
      <vt:lpstr>Claiming Holiday Premium Pay: PX, EX</vt:lpstr>
      <vt:lpstr>Questions? Please contact _________</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IRIS Advanced PowerPoint Template</dc:title>
  <dc:creator>Andy Mills</dc:creator>
  <cp:lastModifiedBy>Hartsock, Ryan J (DOA)</cp:lastModifiedBy>
  <cp:revision>52</cp:revision>
  <dcterms:created xsi:type="dcterms:W3CDTF">2011-11-10T18:39:08Z</dcterms:created>
  <dcterms:modified xsi:type="dcterms:W3CDTF">2025-12-24T01:55:39Z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0x0101001A302DE13FA55D4D9EEBEC3A2C3A03EB</vt:lpwstr>
  </property>
  <property fmtid="{D5CDD505-2E9C-101B-9397-08002B2CF9AE}" pid="3" name="TaxKeyword">
    <vt:lpwstr/>
  </property>
</Properties>
</file>