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8"/>
  </p:notesMasterIdLst>
  <p:handoutMasterIdLst>
    <p:handoutMasterId r:id="rId79"/>
  </p:handoutMasterIdLst>
  <p:sldIdLst>
    <p:sldId id="256" r:id="rId5"/>
    <p:sldId id="326" r:id="rId6"/>
    <p:sldId id="327" r:id="rId7"/>
    <p:sldId id="291" r:id="rId8"/>
    <p:sldId id="282" r:id="rId9"/>
    <p:sldId id="283" r:id="rId10"/>
    <p:sldId id="284" r:id="rId11"/>
    <p:sldId id="380" r:id="rId12"/>
    <p:sldId id="381" r:id="rId13"/>
    <p:sldId id="285" r:id="rId14"/>
    <p:sldId id="372" r:id="rId15"/>
    <p:sldId id="286" r:id="rId16"/>
    <p:sldId id="432" r:id="rId17"/>
    <p:sldId id="433" r:id="rId18"/>
    <p:sldId id="328" r:id="rId19"/>
    <p:sldId id="288" r:id="rId20"/>
    <p:sldId id="289" r:id="rId21"/>
    <p:sldId id="290" r:id="rId22"/>
    <p:sldId id="382" r:id="rId23"/>
    <p:sldId id="297" r:id="rId24"/>
    <p:sldId id="444" r:id="rId25"/>
    <p:sldId id="281" r:id="rId26"/>
    <p:sldId id="332" r:id="rId27"/>
    <p:sldId id="331" r:id="rId28"/>
    <p:sldId id="330" r:id="rId29"/>
    <p:sldId id="409" r:id="rId30"/>
    <p:sldId id="413" r:id="rId31"/>
    <p:sldId id="410" r:id="rId32"/>
    <p:sldId id="337" r:id="rId33"/>
    <p:sldId id="367" r:id="rId34"/>
    <p:sldId id="349" r:id="rId35"/>
    <p:sldId id="387" r:id="rId36"/>
    <p:sldId id="333" r:id="rId37"/>
    <p:sldId id="334" r:id="rId38"/>
    <p:sldId id="347" r:id="rId39"/>
    <p:sldId id="384" r:id="rId40"/>
    <p:sldId id="348" r:id="rId41"/>
    <p:sldId id="414" r:id="rId42"/>
    <p:sldId id="415" r:id="rId43"/>
    <p:sldId id="418" r:id="rId44"/>
    <p:sldId id="350" r:id="rId45"/>
    <p:sldId id="336" r:id="rId46"/>
    <p:sldId id="360" r:id="rId47"/>
    <p:sldId id="364" r:id="rId48"/>
    <p:sldId id="366" r:id="rId49"/>
    <p:sldId id="383" r:id="rId50"/>
    <p:sldId id="329" r:id="rId51"/>
    <p:sldId id="443" r:id="rId52"/>
    <p:sldId id="343" r:id="rId53"/>
    <p:sldId id="344" r:id="rId54"/>
    <p:sldId id="338" r:id="rId55"/>
    <p:sldId id="339" r:id="rId56"/>
    <p:sldId id="370" r:id="rId57"/>
    <p:sldId id="351" r:id="rId58"/>
    <p:sldId id="361" r:id="rId59"/>
    <p:sldId id="340" r:id="rId60"/>
    <p:sldId id="368" r:id="rId61"/>
    <p:sldId id="369" r:id="rId62"/>
    <p:sldId id="371" r:id="rId63"/>
    <p:sldId id="352" r:id="rId64"/>
    <p:sldId id="353" r:id="rId65"/>
    <p:sldId id="354" r:id="rId66"/>
    <p:sldId id="355" r:id="rId67"/>
    <p:sldId id="359" r:id="rId68"/>
    <p:sldId id="416" r:id="rId69"/>
    <p:sldId id="417" r:id="rId70"/>
    <p:sldId id="342" r:id="rId71"/>
    <p:sldId id="345" r:id="rId72"/>
    <p:sldId id="365" r:id="rId73"/>
    <p:sldId id="341" r:id="rId74"/>
    <p:sldId id="362" r:id="rId75"/>
    <p:sldId id="363" r:id="rId76"/>
    <p:sldId id="445"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4660"/>
  </p:normalViewPr>
  <p:slideViewPr>
    <p:cSldViewPr>
      <p:cViewPr varScale="1">
        <p:scale>
          <a:sx n="105" d="100"/>
          <a:sy n="105" d="100"/>
        </p:scale>
        <p:origin x="1392" y="96"/>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D1C5E6-1C4C-407B-A507-D4DD16B27B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F729A2B-A571-4751-B387-098BCB3DE2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E360B0-819B-4CE7-9FED-4148964B729A}" type="datetimeFigureOut">
              <a:rPr lang="en-US" smtClean="0"/>
              <a:t>12/24/2025</a:t>
            </a:fld>
            <a:endParaRPr lang="en-US"/>
          </a:p>
        </p:txBody>
      </p:sp>
      <p:sp>
        <p:nvSpPr>
          <p:cNvPr id="4" name="Footer Placeholder 3">
            <a:extLst>
              <a:ext uri="{FF2B5EF4-FFF2-40B4-BE49-F238E27FC236}">
                <a16:creationId xmlns:a16="http://schemas.microsoft.com/office/drawing/2014/main" id="{E2DB93F5-6F82-4163-B843-A6922D2F42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F694F-C58A-4043-BFAF-39F194E8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08A508-987E-4ABF-9E5B-42FFC155D6FB}" type="slidenum">
              <a:rPr lang="en-US" smtClean="0"/>
              <a:t>‹#›</a:t>
            </a:fld>
            <a:endParaRPr lang="en-US"/>
          </a:p>
        </p:txBody>
      </p:sp>
    </p:spTree>
    <p:extLst>
      <p:ext uri="{BB962C8B-B14F-4D97-AF65-F5344CB8AC3E}">
        <p14:creationId xmlns:p14="http://schemas.microsoft.com/office/powerpoint/2010/main" val="1435628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7FF42A-2041-4281-A92E-FE885B1B0447}" type="datetimeFigureOut">
              <a:rPr lang="en-US" smtClean="0"/>
              <a:pPr/>
              <a:t>12/24/2025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93D6E-3362-46F4-8BF1-443EAD269554}" type="slidenum">
              <a:rPr lang="en-US" smtClean="0"/>
              <a:pPr/>
              <a:t>‹#›</a:t>
            </a:fld>
            <a:endParaRPr lang="en-US"/>
          </a:p>
        </p:txBody>
      </p:sp>
    </p:spTree>
    <p:extLst>
      <p:ext uri="{BB962C8B-B14F-4D97-AF65-F5344CB8AC3E}">
        <p14:creationId xmlns:p14="http://schemas.microsoft.com/office/powerpoint/2010/main" val="304708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593D6E-3362-46F4-8BF1-443EAD2695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5414B-0D26-379A-2110-A3C97360C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6585A-C12A-4F18-95F2-C05A7FC414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F5BFF-4E16-3B30-070A-26D6E0E52C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B66451-2398-7C3F-AD88-5833A3E8B713}"/>
              </a:ext>
            </a:extLst>
          </p:cNvPr>
          <p:cNvSpPr>
            <a:spLocks noGrp="1"/>
          </p:cNvSpPr>
          <p:nvPr>
            <p:ph type="sldNum" sz="quarter" idx="5"/>
          </p:nvPr>
        </p:nvSpPr>
        <p:spPr/>
        <p:txBody>
          <a:bodyPr/>
          <a:lstStyle/>
          <a:p>
            <a:fld id="{BB593D6E-3362-46F4-8BF1-443EAD269554}" type="slidenum">
              <a:rPr lang="en-US" smtClean="0"/>
              <a:pPr/>
              <a:t>9</a:t>
            </a:fld>
            <a:endParaRPr lang="en-US"/>
          </a:p>
        </p:txBody>
      </p:sp>
    </p:spTree>
    <p:extLst>
      <p:ext uri="{BB962C8B-B14F-4D97-AF65-F5344CB8AC3E}">
        <p14:creationId xmlns:p14="http://schemas.microsoft.com/office/powerpoint/2010/main" val="77052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93D6E-3362-46F4-8BF1-443EAD269554}" type="slidenum">
              <a:rPr lang="en-US" smtClean="0"/>
              <a:pPr/>
              <a:t>10</a:t>
            </a:fld>
            <a:endParaRPr lang="en-US"/>
          </a:p>
        </p:txBody>
      </p:sp>
    </p:spTree>
    <p:extLst>
      <p:ext uri="{BB962C8B-B14F-4D97-AF65-F5344CB8AC3E}">
        <p14:creationId xmlns:p14="http://schemas.microsoft.com/office/powerpoint/2010/main" val="87477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93D6E-3362-46F4-8BF1-443EAD269554}" type="slidenum">
              <a:rPr lang="en-US" smtClean="0"/>
              <a:pPr/>
              <a:t>16</a:t>
            </a:fld>
            <a:endParaRPr lang="en-US"/>
          </a:p>
        </p:txBody>
      </p:sp>
    </p:spTree>
    <p:extLst>
      <p:ext uri="{BB962C8B-B14F-4D97-AF65-F5344CB8AC3E}">
        <p14:creationId xmlns:p14="http://schemas.microsoft.com/office/powerpoint/2010/main" val="262400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6EA5C-E795-CD10-5D49-9C933A47A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EFAD0-E131-1791-9614-BAD156155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B2877-1541-F045-3E2F-1A2B20E85526}"/>
              </a:ext>
            </a:extLst>
          </p:cNvPr>
          <p:cNvSpPr>
            <a:spLocks noGrp="1"/>
          </p:cNvSpPr>
          <p:nvPr>
            <p:ph type="body" idx="1"/>
          </p:nvPr>
        </p:nvSpPr>
        <p:spPr/>
        <p:txBody>
          <a:bodyPr>
            <a:normAutofit/>
          </a:bodyPr>
          <a:lstStyle/>
          <a:p>
            <a:r>
              <a:rPr lang="en-US" dirty="0"/>
              <a:t>Presentation of the final design</a:t>
            </a:r>
            <a:r>
              <a:rPr lang="en-US" baseline="0" dirty="0"/>
              <a:t> as it could be used in production of materials for communication.  First design element to be aware of is the formatting of the </a:t>
            </a:r>
            <a:r>
              <a:rPr lang="en-US" baseline="0" dirty="0" err="1"/>
              <a:t>powerpoint</a:t>
            </a:r>
            <a:r>
              <a:rPr lang="en-US" baseline="0" dirty="0"/>
              <a:t> theme (using the new logo).</a:t>
            </a:r>
            <a:endParaRPr lang="en-US" dirty="0"/>
          </a:p>
        </p:txBody>
      </p:sp>
      <p:sp>
        <p:nvSpPr>
          <p:cNvPr id="4" name="Slide Number Placeholder 3">
            <a:extLst>
              <a:ext uri="{FF2B5EF4-FFF2-40B4-BE49-F238E27FC236}">
                <a16:creationId xmlns:a16="http://schemas.microsoft.com/office/drawing/2014/main" id="{954ADB3A-B95C-28AF-1B09-8EF5D52262D1}"/>
              </a:ext>
            </a:extLst>
          </p:cNvPr>
          <p:cNvSpPr>
            <a:spLocks noGrp="1"/>
          </p:cNvSpPr>
          <p:nvPr>
            <p:ph type="sldNum" sz="quarter" idx="10"/>
          </p:nvPr>
        </p:nvSpPr>
        <p:spPr/>
        <p:txBody>
          <a:bodyPr/>
          <a:lstStyle/>
          <a:p>
            <a:fld id="{BB593D6E-3362-46F4-8BF1-443EAD269554}" type="slidenum">
              <a:rPr lang="en-US" smtClean="0"/>
              <a:pPr/>
              <a:t>19</a:t>
            </a:fld>
            <a:endParaRPr lang="en-US"/>
          </a:p>
        </p:txBody>
      </p:sp>
    </p:spTree>
    <p:extLst>
      <p:ext uri="{BB962C8B-B14F-4D97-AF65-F5344CB8AC3E}">
        <p14:creationId xmlns:p14="http://schemas.microsoft.com/office/powerpoint/2010/main" val="142697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93D6E-3362-46F4-8BF1-443EAD269554}" type="slidenum">
              <a:rPr lang="en-US" smtClean="0"/>
              <a:pPr/>
              <a:t>20</a:t>
            </a:fld>
            <a:endParaRPr lang="en-US"/>
          </a:p>
        </p:txBody>
      </p:sp>
    </p:spTree>
    <p:extLst>
      <p:ext uri="{BB962C8B-B14F-4D97-AF65-F5344CB8AC3E}">
        <p14:creationId xmlns:p14="http://schemas.microsoft.com/office/powerpoint/2010/main" val="77443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we counting meal breaks as time physically worked?</a:t>
            </a:r>
          </a:p>
        </p:txBody>
      </p:sp>
      <p:sp>
        <p:nvSpPr>
          <p:cNvPr id="4" name="Slide Number Placeholder 3"/>
          <p:cNvSpPr>
            <a:spLocks noGrp="1"/>
          </p:cNvSpPr>
          <p:nvPr>
            <p:ph type="sldNum" sz="quarter" idx="5"/>
          </p:nvPr>
        </p:nvSpPr>
        <p:spPr/>
        <p:txBody>
          <a:bodyPr/>
          <a:lstStyle/>
          <a:p>
            <a:fld id="{BB593D6E-3362-46F4-8BF1-443EAD269554}" type="slidenum">
              <a:rPr lang="en-US" smtClean="0"/>
              <a:pPr/>
              <a:t>30</a:t>
            </a:fld>
            <a:endParaRPr lang="en-US"/>
          </a:p>
        </p:txBody>
      </p:sp>
    </p:spTree>
    <p:extLst>
      <p:ext uri="{BB962C8B-B14F-4D97-AF65-F5344CB8AC3E}">
        <p14:creationId xmlns:p14="http://schemas.microsoft.com/office/powerpoint/2010/main" val="926835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8C49E-579A-3189-E38D-D3055B9FE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69146-5EAB-2AE9-EEF8-22E277C09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18A26-D5C4-4A07-D946-37267847A0B6}"/>
              </a:ext>
            </a:extLst>
          </p:cNvPr>
          <p:cNvSpPr>
            <a:spLocks noGrp="1"/>
          </p:cNvSpPr>
          <p:nvPr>
            <p:ph type="body" idx="1"/>
          </p:nvPr>
        </p:nvSpPr>
        <p:spPr/>
        <p:txBody>
          <a:bodyPr>
            <a:normAutofit/>
          </a:bodyPr>
          <a:lstStyle/>
          <a:p>
            <a:r>
              <a:rPr lang="en-US" dirty="0"/>
              <a:t>Presentation of the final design</a:t>
            </a:r>
            <a:r>
              <a:rPr lang="en-US" baseline="0" dirty="0"/>
              <a:t> as it could be used in production of materials for communication.  First design element to be aware of is the formatting of the </a:t>
            </a:r>
            <a:r>
              <a:rPr lang="en-US" baseline="0" dirty="0" err="1"/>
              <a:t>powerpoint</a:t>
            </a:r>
            <a:r>
              <a:rPr lang="en-US" baseline="0" dirty="0"/>
              <a:t> theme (using the new logo).</a:t>
            </a:r>
            <a:endParaRPr lang="en-US" dirty="0"/>
          </a:p>
        </p:txBody>
      </p:sp>
      <p:sp>
        <p:nvSpPr>
          <p:cNvPr id="4" name="Slide Number Placeholder 3">
            <a:extLst>
              <a:ext uri="{FF2B5EF4-FFF2-40B4-BE49-F238E27FC236}">
                <a16:creationId xmlns:a16="http://schemas.microsoft.com/office/drawing/2014/main" id="{2C657DC4-EB9E-1DC8-B4C3-91CA59187AB2}"/>
              </a:ext>
            </a:extLst>
          </p:cNvPr>
          <p:cNvSpPr>
            <a:spLocks noGrp="1"/>
          </p:cNvSpPr>
          <p:nvPr>
            <p:ph type="sldNum" sz="quarter" idx="10"/>
          </p:nvPr>
        </p:nvSpPr>
        <p:spPr/>
        <p:txBody>
          <a:bodyPr/>
          <a:lstStyle/>
          <a:p>
            <a:fld id="{BB593D6E-3362-46F4-8BF1-443EAD269554}" type="slidenum">
              <a:rPr lang="en-US" smtClean="0"/>
              <a:pPr/>
              <a:t>46</a:t>
            </a:fld>
            <a:endParaRPr lang="en-US"/>
          </a:p>
        </p:txBody>
      </p:sp>
    </p:spTree>
    <p:extLst>
      <p:ext uri="{BB962C8B-B14F-4D97-AF65-F5344CB8AC3E}">
        <p14:creationId xmlns:p14="http://schemas.microsoft.com/office/powerpoint/2010/main" val="51189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17CE1-99F4-CEF3-6D3A-5F9A3D3CD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78DAA-F404-EAE3-3713-9E2A477DF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27518-73F6-71FB-0023-8AA9E3D32C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36E718-5ED4-1F96-59A3-33BFDAB01D95}"/>
              </a:ext>
            </a:extLst>
          </p:cNvPr>
          <p:cNvSpPr>
            <a:spLocks noGrp="1"/>
          </p:cNvSpPr>
          <p:nvPr>
            <p:ph type="sldNum" sz="quarter" idx="5"/>
          </p:nvPr>
        </p:nvSpPr>
        <p:spPr/>
        <p:txBody>
          <a:bodyPr/>
          <a:lstStyle/>
          <a:p>
            <a:fld id="{BB593D6E-3362-46F4-8BF1-443EAD269554}" type="slidenum">
              <a:rPr lang="en-US" smtClean="0"/>
              <a:pPr/>
              <a:t>47</a:t>
            </a:fld>
            <a:endParaRPr lang="en-US"/>
          </a:p>
        </p:txBody>
      </p:sp>
    </p:spTree>
    <p:extLst>
      <p:ext uri="{BB962C8B-B14F-4D97-AF65-F5344CB8AC3E}">
        <p14:creationId xmlns:p14="http://schemas.microsoft.com/office/powerpoint/2010/main" val="3568113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p:spPr>
      </p:pic>
      <p:sp>
        <p:nvSpPr>
          <p:cNvPr id="2" name="Title 1"/>
          <p:cNvSpPr>
            <a:spLocks noGrp="1"/>
          </p:cNvSpPr>
          <p:nvPr>
            <p:ph type="ctrTitle"/>
          </p:nvPr>
        </p:nvSpPr>
        <p:spPr>
          <a:xfrm>
            <a:off x="685800" y="3352799"/>
            <a:ext cx="7772400" cy="1143001"/>
          </a:xfrm>
        </p:spPr>
        <p:txBody>
          <a:bodyPr>
            <a:normAutofit/>
          </a:bodyPr>
          <a:lstStyle>
            <a:lvl1pPr>
              <a:defRPr sz="40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4495800"/>
            <a:ext cx="6400800" cy="609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2"/>
                </a:solidFill>
              </a:defRPr>
            </a:lvl1pPr>
          </a:lstStyle>
          <a:p>
            <a:fld id="{4EC9EFD8-57A0-43D9-BF4F-3AE4832B8539}" type="datetime1">
              <a:rPr lang="en-US" smtClean="0"/>
              <a:pPr/>
              <a:t>12/24/2025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tro">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p:spPr>
      </p:pic>
      <p:sp>
        <p:nvSpPr>
          <p:cNvPr id="2" name="Date Placeholder 1"/>
          <p:cNvSpPr>
            <a:spLocks noGrp="1"/>
          </p:cNvSpPr>
          <p:nvPr>
            <p:ph type="dt" sz="half" idx="10"/>
          </p:nvPr>
        </p:nvSpPr>
        <p:spPr/>
        <p:txBody>
          <a:bodyPr/>
          <a:lstStyle/>
          <a:p>
            <a:fld id="{8E92CFB1-6D6E-4152-A8FF-182C1D927677}" type="datetime1">
              <a:rPr lang="en-US" smtClean="0"/>
              <a:t>12/24/2025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69D4F-D4E3-4BE2-9B53-62C895D914DA}" type="slidenum">
              <a:rPr lang="en-US" smtClean="0"/>
              <a:pPr/>
              <a:t>‹#›</a:t>
            </a:fld>
            <a:endParaRPr lang="en-US"/>
          </a:p>
        </p:txBody>
      </p:sp>
      <p:sp>
        <p:nvSpPr>
          <p:cNvPr id="6" name="Title 1">
            <a:extLst>
              <a:ext uri="{FF2B5EF4-FFF2-40B4-BE49-F238E27FC236}">
                <a16:creationId xmlns:a16="http://schemas.microsoft.com/office/drawing/2014/main" id="{3CE5E2F0-C8E5-4948-80F9-B1496C232AA4}"/>
              </a:ext>
            </a:extLst>
          </p:cNvPr>
          <p:cNvSpPr>
            <a:spLocks noGrp="1"/>
          </p:cNvSpPr>
          <p:nvPr>
            <p:ph type="title" hasCustomPrompt="1"/>
          </p:nvPr>
        </p:nvSpPr>
        <p:spPr>
          <a:xfrm>
            <a:off x="1676400" y="1066800"/>
            <a:ext cx="5562600" cy="1752600"/>
          </a:xfrm>
        </p:spPr>
        <p:txBody>
          <a:bodyPr>
            <a:normAutofit/>
          </a:bodyPr>
          <a:lstStyle>
            <a:lvl1pPr>
              <a:defRPr sz="2000"/>
            </a:lvl1pPr>
          </a:lstStyle>
          <a:p>
            <a:r>
              <a:rPr lang="en-US" dirty="0"/>
              <a:t>Click to end slide (name and contact info)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US"/>
              <a:t>Click to edit Master title style</a:t>
            </a:r>
          </a:p>
        </p:txBody>
      </p:sp>
      <p:sp>
        <p:nvSpPr>
          <p:cNvPr id="3" name="Content Placeholder 2"/>
          <p:cNvSpPr>
            <a:spLocks noGrp="1"/>
          </p:cNvSpPr>
          <p:nvPr>
            <p:ph idx="1"/>
          </p:nvPr>
        </p:nvSpPr>
        <p:spPr>
          <a:xfrm>
            <a:off x="457200" y="1981200"/>
            <a:ext cx="8229600" cy="4144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9B6E61-528E-4463-9974-36DBB9AF9494}" type="datetime1">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4B784-0F5D-4DEB-9135-99111B218DC4}" type="datetime1">
              <a:rPr lang="en-US" smtClean="0"/>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083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82083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AD546FE-F6AC-46E2-B73B-5FFD35645962}" type="datetime1">
              <a:rPr lang="en-US" smtClean="0"/>
              <a:t>12/24/2025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46EA300-1DC9-4A66-AE76-DDFBA3CC78A4}" type="datetime1">
              <a:rPr lang="en-US" smtClean="0"/>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69D4F-D4E3-4BE2-9B53-62C895D914DA}" type="slidenum">
              <a:rPr lang="en-US" smtClean="0"/>
              <a:pPr/>
              <a:t>‹#›</a:t>
            </a:fld>
            <a:endParaRPr lang="en-US"/>
          </a:p>
        </p:txBody>
      </p:sp>
      <p:sp>
        <p:nvSpPr>
          <p:cNvPr id="8" name="Title 1">
            <a:extLst>
              <a:ext uri="{FF2B5EF4-FFF2-40B4-BE49-F238E27FC236}">
                <a16:creationId xmlns:a16="http://schemas.microsoft.com/office/drawing/2014/main" id="{E5E214D1-4E6C-4D7F-90C8-55CEEB43B1A7}"/>
              </a:ext>
            </a:extLst>
          </p:cNvPr>
          <p:cNvSpPr>
            <a:spLocks noGrp="1"/>
          </p:cNvSpPr>
          <p:nvPr>
            <p:ph type="title"/>
          </p:nvPr>
        </p:nvSpPr>
        <p:spPr>
          <a:xfrm>
            <a:off x="457200" y="457200"/>
            <a:ext cx="5562600" cy="1219200"/>
          </a:xfrm>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5616" y="1981201"/>
            <a:ext cx="8119744"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7E75C77A-945B-4D5B-991F-59A8EB3B1E23}" type="datetime1">
              <a:rPr lang="en-US" smtClean="0"/>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69D4F-D4E3-4BE2-9B53-62C895D914DA}" type="slidenum">
              <a:rPr lang="en-US" smtClean="0"/>
              <a:pPr/>
              <a:t>‹#›</a:t>
            </a:fld>
            <a:endParaRPr lang="en-US"/>
          </a:p>
        </p:txBody>
      </p:sp>
      <p:sp>
        <p:nvSpPr>
          <p:cNvPr id="8" name="Title 1">
            <a:extLst>
              <a:ext uri="{FF2B5EF4-FFF2-40B4-BE49-F238E27FC236}">
                <a16:creationId xmlns:a16="http://schemas.microsoft.com/office/drawing/2014/main" id="{E556B2DA-8F29-4F9C-BB70-ECAA91CFBFE8}"/>
              </a:ext>
            </a:extLst>
          </p:cNvPr>
          <p:cNvSpPr>
            <a:spLocks noGrp="1"/>
          </p:cNvSpPr>
          <p:nvPr>
            <p:ph type="title"/>
          </p:nvPr>
        </p:nvSpPr>
        <p:spPr>
          <a:xfrm>
            <a:off x="457200" y="457200"/>
            <a:ext cx="5562600" cy="1219200"/>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0394D-E3AC-44B4-92F1-F19612F521CF}" type="datetime1">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512A5A-8107-4CB5-978C-F1BA14983D6D}" type="datetime1">
              <a:rPr lang="en-US" smtClean="0"/>
              <a:t>12/24/2025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Blank">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602F79E4-0822-454B-90FF-BCCC80ACFB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866DE-C73C-4DEF-9BB0-3BA535A35850}" type="datetime1">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9D4F-D4E3-4BE2-9B53-62C895D914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12">
            <a:extLst>
              <a:ext uri="{28A0092B-C50C-407E-A947-70E740481C1C}">
                <a14:useLocalDpi xmlns:a14="http://schemas.microsoft.com/office/drawing/2010/main" val="0"/>
              </a:ext>
            </a:extLst>
          </a:blip>
          <a:stretch>
            <a:fillRect/>
          </a:stretch>
        </p:blipFill>
        <p:spPr bwMode="auto">
          <a:xfrm>
            <a:off x="0" y="1"/>
            <a:ext cx="9143998" cy="6857998"/>
          </a:xfrm>
          <a:prstGeom prst="rect">
            <a:avLst/>
          </a:prstGeom>
          <a:noFill/>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2" y="1"/>
            <a:ext cx="9144000" cy="6858000"/>
          </a:xfrm>
          <a:prstGeom prst="rect">
            <a:avLst/>
          </a:prstGeom>
        </p:spPr>
      </p:pic>
      <p:sp>
        <p:nvSpPr>
          <p:cNvPr id="2" name="Title Placeholder 1"/>
          <p:cNvSpPr>
            <a:spLocks noGrp="1"/>
          </p:cNvSpPr>
          <p:nvPr>
            <p:ph type="title"/>
          </p:nvPr>
        </p:nvSpPr>
        <p:spPr>
          <a:xfrm>
            <a:off x="457200" y="457200"/>
            <a:ext cx="5562600" cy="1219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C4D45C6-2BD4-4E1D-A9CB-304A7CDAE627}" type="datetime1">
              <a:rPr lang="en-US" smtClean="0"/>
              <a:pPr/>
              <a:t>12/24/2025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a:solidFill>
                  <a:schemeClr val="tx2"/>
                </a:solidFill>
              </a:defRPr>
            </a:lvl1pPr>
          </a:lstStyle>
          <a:p>
            <a:fld id="{16669D4F-D4E3-4BE2-9B53-62C895D914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8" r:id="rId7"/>
    <p:sldLayoutId id="2147483654" r:id="rId8"/>
    <p:sldLayoutId id="2147483651" r:id="rId9"/>
    <p:sldLayoutId id="2147483655" r:id="rId10"/>
  </p:sldLayoutIdLst>
  <p:hf hdr="0" ftr="0" dt="0"/>
  <p:txStyles>
    <p:titleStyle>
      <a:lvl1pPr algn="ctr" defTabSz="914400" rtl="0" eaLnBrk="1" latinLnBrk="0" hangingPunct="1">
        <a:lnSpc>
          <a:spcPts val="4000"/>
        </a:lnSpc>
        <a:spcBef>
          <a:spcPct val="0"/>
        </a:spcBef>
        <a:buNone/>
        <a:defRPr sz="3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kleg.gov/basis/aac.asp#2.07" TargetMode="External"/><Relationship Id="rId7" Type="http://schemas.openxmlformats.org/officeDocument/2006/relationships/hyperlink" Target="https://law.alaska.gov/department/civil/LSA/interpretative-memo.html" TargetMode="External"/><Relationship Id="rId2" Type="http://schemas.openxmlformats.org/officeDocument/2006/relationships/hyperlink" Target="https://law.alaska.gov/department/civil/LSA/CBA.html" TargetMode="External"/><Relationship Id="rId1" Type="http://schemas.openxmlformats.org/officeDocument/2006/relationships/slideLayout" Target="../slideLayouts/slideLayout2.xml"/><Relationship Id="rId6" Type="http://schemas.openxmlformats.org/officeDocument/2006/relationships/hyperlink" Target="https://doa.alaska.gov/dof/payroll/" TargetMode="External"/><Relationship Id="rId5" Type="http://schemas.openxmlformats.org/officeDocument/2006/relationships/hyperlink" Target="https://www.dol.gov/agencies/whd/flsa" TargetMode="External"/><Relationship Id="rId4" Type="http://schemas.openxmlformats.org/officeDocument/2006/relationships/hyperlink" Target="https://doa.alaska.gov/dof/manuals/aam/index.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aw.alaska.gov/department/civil/LSA/CBA.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5FA69-5B88-447D-8442-884BD7F05301}"/>
              </a:ext>
            </a:extLst>
          </p:cNvPr>
          <p:cNvSpPr>
            <a:spLocks noGrp="1"/>
          </p:cNvSpPr>
          <p:nvPr>
            <p:ph type="ctrTitle"/>
          </p:nvPr>
        </p:nvSpPr>
        <p:spPr/>
        <p:txBody>
          <a:bodyPr/>
          <a:lstStyle/>
          <a:p>
            <a:r>
              <a:rPr lang="en-US" dirty="0"/>
              <a:t>OBBBA –Reporting Overtime and Overtime Differentials</a:t>
            </a:r>
          </a:p>
        </p:txBody>
      </p:sp>
      <p:sp>
        <p:nvSpPr>
          <p:cNvPr id="3" name="Subtitle 2">
            <a:extLst>
              <a:ext uri="{FF2B5EF4-FFF2-40B4-BE49-F238E27FC236}">
                <a16:creationId xmlns:a16="http://schemas.microsoft.com/office/drawing/2014/main" id="{F2A02026-9262-4EB3-AD7F-D08B88DA06C1}"/>
              </a:ext>
            </a:extLst>
          </p:cNvPr>
          <p:cNvSpPr>
            <a:spLocks noGrp="1"/>
          </p:cNvSpPr>
          <p:nvPr>
            <p:ph type="subTitle" idx="1"/>
          </p:nvPr>
        </p:nvSpPr>
        <p:spPr/>
        <p:txBody>
          <a:bodyPr>
            <a:normAutofit fontScale="92500"/>
          </a:bodyPr>
          <a:lstStyle/>
          <a:p>
            <a:r>
              <a:rPr lang="en-US" dirty="0"/>
              <a:t>Division of Finance – Department of Administration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FCA5B-E5C2-F62F-F826-97DE8F49B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D5373-C2FF-60EA-3211-D285B5571AEC}"/>
              </a:ext>
            </a:extLst>
          </p:cNvPr>
          <p:cNvSpPr>
            <a:spLocks noGrp="1"/>
          </p:cNvSpPr>
          <p:nvPr>
            <p:ph type="title"/>
          </p:nvPr>
        </p:nvSpPr>
        <p:spPr/>
        <p:txBody>
          <a:bodyPr/>
          <a:lstStyle/>
          <a:p>
            <a:r>
              <a:rPr lang="en-US" dirty="0"/>
              <a:t>Which premium pays are included?</a:t>
            </a:r>
          </a:p>
        </p:txBody>
      </p:sp>
      <p:sp>
        <p:nvSpPr>
          <p:cNvPr id="3" name="Content Placeholder 2">
            <a:extLst>
              <a:ext uri="{FF2B5EF4-FFF2-40B4-BE49-F238E27FC236}">
                <a16:creationId xmlns:a16="http://schemas.microsoft.com/office/drawing/2014/main" id="{058222A8-D3A2-8155-E482-81AF04D6F278}"/>
              </a:ext>
            </a:extLst>
          </p:cNvPr>
          <p:cNvSpPr>
            <a:spLocks noGrp="1"/>
          </p:cNvSpPr>
          <p:nvPr>
            <p:ph idx="1"/>
          </p:nvPr>
        </p:nvSpPr>
        <p:spPr>
          <a:xfrm>
            <a:off x="457200" y="1981200"/>
            <a:ext cx="8229600" cy="4267200"/>
          </a:xfrm>
        </p:spPr>
        <p:txBody>
          <a:bodyPr>
            <a:normAutofit fontScale="85000" lnSpcReduction="20000"/>
          </a:bodyPr>
          <a:lstStyle/>
          <a:p>
            <a:pPr marL="0" indent="0">
              <a:buNone/>
            </a:pPr>
            <a:r>
              <a:rPr lang="en-US" sz="1800" dirty="0"/>
              <a:t>This procedural change applies to a wide range of premium pay codes—not just overtime.</a:t>
            </a:r>
          </a:p>
          <a:p>
            <a:pPr marL="0" indent="0">
              <a:buNone/>
            </a:pPr>
            <a:endParaRPr lang="en-US" sz="1800" dirty="0"/>
          </a:p>
          <a:p>
            <a:pPr marL="0" indent="0">
              <a:buNone/>
            </a:pPr>
            <a:r>
              <a:rPr lang="en-US" sz="1800" dirty="0"/>
              <a:t>Any Event Type (pay code) that compensates at 1.5 times an employee’s regular rate of pay, along with most associated premium pays, is included in this update. Examples include, but are not limited to:</a:t>
            </a:r>
          </a:p>
          <a:p>
            <a:pPr marL="0" indent="0">
              <a:buNone/>
            </a:pPr>
            <a:endParaRPr lang="en-US" sz="1800" dirty="0"/>
          </a:p>
          <a:p>
            <a:r>
              <a:rPr lang="en-US" sz="1800" dirty="0"/>
              <a:t>Overtime </a:t>
            </a:r>
          </a:p>
          <a:p>
            <a:r>
              <a:rPr lang="en-US" sz="1800" dirty="0"/>
              <a:t>Holiday Premium pay</a:t>
            </a:r>
          </a:p>
          <a:p>
            <a:r>
              <a:rPr lang="en-US" sz="1800" dirty="0"/>
              <a:t>Double Time</a:t>
            </a:r>
          </a:p>
          <a:p>
            <a:r>
              <a:rPr lang="en-US" sz="1800" dirty="0"/>
              <a:t>Overtime shift differentials (e.g., Swing OT, Grave OT)</a:t>
            </a:r>
          </a:p>
          <a:p>
            <a:r>
              <a:rPr lang="en-US" sz="1800" dirty="0"/>
              <a:t>Recall pay</a:t>
            </a:r>
          </a:p>
          <a:p>
            <a:r>
              <a:rPr lang="en-US" sz="1800" dirty="0"/>
              <a:t>SERT pay</a:t>
            </a:r>
          </a:p>
          <a:p>
            <a:r>
              <a:rPr lang="en-US" sz="1800" dirty="0"/>
              <a:t>PILOT pay</a:t>
            </a:r>
          </a:p>
          <a:p>
            <a:r>
              <a:rPr lang="en-US" sz="1800" dirty="0"/>
              <a:t>Sea Duty</a:t>
            </a:r>
          </a:p>
          <a:p>
            <a:r>
              <a:rPr lang="en-US" sz="1800" dirty="0"/>
              <a:t>Academy Overtime</a:t>
            </a:r>
          </a:p>
          <a:p>
            <a:pPr marL="0" indent="0">
              <a:buNone/>
            </a:pPr>
            <a:endParaRPr lang="en-US" sz="1800" dirty="0"/>
          </a:p>
          <a:p>
            <a:pPr marL="0" indent="0">
              <a:buNone/>
            </a:pPr>
            <a:r>
              <a:rPr lang="en-US" sz="1800" b="1" dirty="0"/>
              <a:t>Reminder</a:t>
            </a:r>
            <a:r>
              <a:rPr lang="en-US" sz="1800" dirty="0"/>
              <a:t>: </a:t>
            </a:r>
          </a:p>
          <a:p>
            <a:pPr marL="0" indent="0">
              <a:buNone/>
            </a:pPr>
            <a:r>
              <a:rPr lang="en-US" sz="1800" dirty="0"/>
              <a:t>These updates apply only to employee’s deemed overtime eligible by </a:t>
            </a:r>
            <a:r>
              <a:rPr lang="en-US" sz="1800" dirty="0">
                <a:solidFill>
                  <a:srgbClr val="FF0000"/>
                </a:solidFill>
              </a:rPr>
              <a:t>FLSA</a:t>
            </a:r>
            <a:r>
              <a:rPr lang="en-US" sz="1800" dirty="0"/>
              <a:t> standards. These changes to time reporting do not impact salaried (overtime ineligible) employees that may have a Letter of Agreement (LOA) allowing them to earn compensation at 1.5x their regular pay rate.</a:t>
            </a:r>
          </a:p>
        </p:txBody>
      </p:sp>
      <p:sp>
        <p:nvSpPr>
          <p:cNvPr id="4" name="Slide Number Placeholder 3">
            <a:extLst>
              <a:ext uri="{FF2B5EF4-FFF2-40B4-BE49-F238E27FC236}">
                <a16:creationId xmlns:a16="http://schemas.microsoft.com/office/drawing/2014/main" id="{62454C87-C596-7A52-28DC-657ED733366C}"/>
              </a:ext>
            </a:extLst>
          </p:cNvPr>
          <p:cNvSpPr>
            <a:spLocks noGrp="1"/>
          </p:cNvSpPr>
          <p:nvPr>
            <p:ph type="sldNum" sz="quarter" idx="12"/>
          </p:nvPr>
        </p:nvSpPr>
        <p:spPr/>
        <p:txBody>
          <a:bodyPr/>
          <a:lstStyle/>
          <a:p>
            <a:fld id="{16669D4F-D4E3-4BE2-9B53-62C895D914DA}" type="slidenum">
              <a:rPr lang="en-US" smtClean="0"/>
              <a:pPr/>
              <a:t>10</a:t>
            </a:fld>
            <a:endParaRPr lang="en-US"/>
          </a:p>
        </p:txBody>
      </p:sp>
    </p:spTree>
    <p:extLst>
      <p:ext uri="{BB962C8B-B14F-4D97-AF65-F5344CB8AC3E}">
        <p14:creationId xmlns:p14="http://schemas.microsoft.com/office/powerpoint/2010/main" val="53113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1D7D-7366-3827-A80B-E2D15730B355}"/>
              </a:ext>
            </a:extLst>
          </p:cNvPr>
          <p:cNvSpPr>
            <a:spLocks noGrp="1"/>
          </p:cNvSpPr>
          <p:nvPr>
            <p:ph type="title"/>
          </p:nvPr>
        </p:nvSpPr>
        <p:spPr/>
        <p:txBody>
          <a:bodyPr/>
          <a:lstStyle/>
          <a:p>
            <a:r>
              <a:rPr lang="en-US" dirty="0"/>
              <a:t>Which premium pays does this impact?</a:t>
            </a:r>
          </a:p>
        </p:txBody>
      </p:sp>
      <p:sp>
        <p:nvSpPr>
          <p:cNvPr id="4" name="Slide Number Placeholder 3">
            <a:extLst>
              <a:ext uri="{FF2B5EF4-FFF2-40B4-BE49-F238E27FC236}">
                <a16:creationId xmlns:a16="http://schemas.microsoft.com/office/drawing/2014/main" id="{0D7E2384-EA47-1D3B-637D-0C80EFFBA648}"/>
              </a:ext>
            </a:extLst>
          </p:cNvPr>
          <p:cNvSpPr>
            <a:spLocks noGrp="1"/>
          </p:cNvSpPr>
          <p:nvPr>
            <p:ph type="sldNum" sz="quarter" idx="12"/>
          </p:nvPr>
        </p:nvSpPr>
        <p:spPr/>
        <p:txBody>
          <a:bodyPr/>
          <a:lstStyle/>
          <a:p>
            <a:fld id="{16669D4F-D4E3-4BE2-9B53-62C895D914DA}" type="slidenum">
              <a:rPr lang="en-US" smtClean="0"/>
              <a:pPr/>
              <a:t>11</a:t>
            </a:fld>
            <a:endParaRPr lang="en-US"/>
          </a:p>
        </p:txBody>
      </p:sp>
      <p:graphicFrame>
        <p:nvGraphicFramePr>
          <p:cNvPr id="5" name="Content Placeholder 4">
            <a:extLst>
              <a:ext uri="{FF2B5EF4-FFF2-40B4-BE49-F238E27FC236}">
                <a16:creationId xmlns:a16="http://schemas.microsoft.com/office/drawing/2014/main" id="{52F83948-F028-AEB5-9A1C-7FF35FC683A9}"/>
              </a:ext>
            </a:extLst>
          </p:cNvPr>
          <p:cNvGraphicFramePr>
            <a:graphicFrameLocks noGrp="1"/>
          </p:cNvGraphicFramePr>
          <p:nvPr>
            <p:ph idx="1"/>
            <p:extLst>
              <p:ext uri="{D42A27DB-BD31-4B8C-83A1-F6EECF244321}">
                <p14:modId xmlns:p14="http://schemas.microsoft.com/office/powerpoint/2010/main" val="4028401285"/>
              </p:ext>
            </p:extLst>
          </p:nvPr>
        </p:nvGraphicFramePr>
        <p:xfrm>
          <a:off x="61023" y="1835666"/>
          <a:ext cx="9021953" cy="4520684"/>
        </p:xfrm>
        <a:graphic>
          <a:graphicData uri="http://schemas.openxmlformats.org/drawingml/2006/table">
            <a:tbl>
              <a:tblPr firstRow="1" bandRow="1">
                <a:tableStyleId>{5C22544A-7EE6-4342-B048-85BDC9FD1C3A}</a:tableStyleId>
              </a:tblPr>
              <a:tblGrid>
                <a:gridCol w="3520377">
                  <a:extLst>
                    <a:ext uri="{9D8B030D-6E8A-4147-A177-3AD203B41FA5}">
                      <a16:colId xmlns:a16="http://schemas.microsoft.com/office/drawing/2014/main" val="4099751302"/>
                    </a:ext>
                  </a:extLst>
                </a:gridCol>
                <a:gridCol w="1905000">
                  <a:extLst>
                    <a:ext uri="{9D8B030D-6E8A-4147-A177-3AD203B41FA5}">
                      <a16:colId xmlns:a16="http://schemas.microsoft.com/office/drawing/2014/main" val="2246122624"/>
                    </a:ext>
                  </a:extLst>
                </a:gridCol>
                <a:gridCol w="1828800">
                  <a:extLst>
                    <a:ext uri="{9D8B030D-6E8A-4147-A177-3AD203B41FA5}">
                      <a16:colId xmlns:a16="http://schemas.microsoft.com/office/drawing/2014/main" val="1771410251"/>
                    </a:ext>
                  </a:extLst>
                </a:gridCol>
                <a:gridCol w="1767776">
                  <a:extLst>
                    <a:ext uri="{9D8B030D-6E8A-4147-A177-3AD203B41FA5}">
                      <a16:colId xmlns:a16="http://schemas.microsoft.com/office/drawing/2014/main" val="1848189350"/>
                    </a:ext>
                  </a:extLst>
                </a:gridCol>
              </a:tblGrid>
              <a:tr h="182878">
                <a:tc>
                  <a:txBody>
                    <a:bodyPr/>
                    <a:lstStyle/>
                    <a:p>
                      <a:pPr algn="ctr"/>
                      <a:r>
                        <a:rPr lang="en-US" sz="1100" dirty="0"/>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Old Event 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New Event Code (Non-Qualified)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New Event Code (Qualified)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686012"/>
                  </a:ext>
                </a:extLst>
              </a:tr>
              <a:tr h="292426">
                <a:tc>
                  <a:txBody>
                    <a:bodyPr/>
                    <a:lstStyle/>
                    <a:p>
                      <a:r>
                        <a:rPr lang="en-US" sz="1100" dirty="0"/>
                        <a:t>Overtime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251N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251Q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855710"/>
                  </a:ext>
                </a:extLst>
              </a:tr>
              <a:tr h="292426">
                <a:tc>
                  <a:txBody>
                    <a:bodyPr/>
                    <a:lstStyle/>
                    <a:p>
                      <a:r>
                        <a:rPr lang="en-US" sz="1100" dirty="0"/>
                        <a:t>Overtime Double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252N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252Q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1915254"/>
                  </a:ext>
                </a:extLst>
              </a:tr>
              <a:tr h="292426">
                <a:tc>
                  <a:txBody>
                    <a:bodyPr/>
                    <a:lstStyle/>
                    <a:p>
                      <a:r>
                        <a:rPr lang="en-US" sz="1100" dirty="0"/>
                        <a:t>Holiday Worked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249N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249Q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6724738"/>
                  </a:ext>
                </a:extLst>
              </a:tr>
              <a:tr h="292426">
                <a:tc>
                  <a:txBody>
                    <a:bodyPr/>
                    <a:lstStyle/>
                    <a:p>
                      <a:r>
                        <a:rPr lang="en-US" sz="1100" dirty="0"/>
                        <a:t>Swing Overtime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260N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260Q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9807199"/>
                  </a:ext>
                </a:extLst>
              </a:tr>
              <a:tr h="292426">
                <a:tc>
                  <a:txBody>
                    <a:bodyPr/>
                    <a:lstStyle/>
                    <a:p>
                      <a:r>
                        <a:rPr lang="en-US" sz="1100" dirty="0"/>
                        <a:t>Swing Double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262N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262Q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760745"/>
                  </a:ext>
                </a:extLst>
              </a:tr>
              <a:tr h="292426">
                <a:tc>
                  <a:txBody>
                    <a:bodyPr/>
                    <a:lstStyle/>
                    <a:p>
                      <a:r>
                        <a:rPr lang="en-US" sz="1100" dirty="0"/>
                        <a:t>Grave Overtime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270N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270Q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2023742"/>
                  </a:ext>
                </a:extLst>
              </a:tr>
              <a:tr h="292426">
                <a:tc>
                  <a:txBody>
                    <a:bodyPr/>
                    <a:lstStyle/>
                    <a:p>
                      <a:r>
                        <a:rPr lang="en-US" sz="1100" dirty="0"/>
                        <a:t>Grave Double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272N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272Q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4426477"/>
                  </a:ext>
                </a:extLst>
              </a:tr>
              <a:tr h="292426">
                <a:tc>
                  <a:txBody>
                    <a:bodyPr/>
                    <a:lstStyle/>
                    <a:p>
                      <a:r>
                        <a:rPr lang="en-US" sz="1100" dirty="0"/>
                        <a:t>Recall Within 4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243N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243Q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5127237"/>
                  </a:ext>
                </a:extLst>
              </a:tr>
              <a:tr h="292426">
                <a:tc>
                  <a:txBody>
                    <a:bodyPr/>
                    <a:lstStyle/>
                    <a:p>
                      <a:r>
                        <a:rPr lang="en-US" sz="1100" dirty="0"/>
                        <a:t>Recall with Minimum Guarantee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244N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244Q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737321"/>
                  </a:ext>
                </a:extLst>
              </a:tr>
              <a:tr h="292426">
                <a:tc>
                  <a:txBody>
                    <a:bodyPr/>
                    <a:lstStyle/>
                    <a:p>
                      <a:r>
                        <a:rPr lang="en-US" sz="1100" dirty="0"/>
                        <a:t>SERT Premium Pay Overtime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234N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234Q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605882"/>
                  </a:ext>
                </a:extLst>
              </a:tr>
              <a:tr h="292426">
                <a:tc>
                  <a:txBody>
                    <a:bodyPr/>
                    <a:lstStyle/>
                    <a:p>
                      <a:r>
                        <a:rPr lang="en-US" sz="1100" dirty="0"/>
                        <a:t>PILOT Premium Pay Overtime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232N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232Q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108784"/>
                  </a:ext>
                </a:extLst>
              </a:tr>
              <a:tr h="292426">
                <a:tc>
                  <a:txBody>
                    <a:bodyPr/>
                    <a:lstStyle/>
                    <a:p>
                      <a:r>
                        <a:rPr lang="en-US" sz="1100" dirty="0"/>
                        <a:t>SERT Premium Pay Double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23BN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23BQ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423701"/>
                  </a:ext>
                </a:extLst>
              </a:tr>
              <a:tr h="292426">
                <a:tc>
                  <a:txBody>
                    <a:bodyPr/>
                    <a:lstStyle/>
                    <a:p>
                      <a:r>
                        <a:rPr lang="en-US" sz="1100" dirty="0"/>
                        <a:t>PILOT Premium Pay Double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23C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23CN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23CQ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840066"/>
                  </a:ext>
                </a:extLst>
              </a:tr>
              <a:tr h="292426">
                <a:tc>
                  <a:txBody>
                    <a:bodyPr/>
                    <a:lstStyle/>
                    <a:p>
                      <a:r>
                        <a:rPr lang="en-US" sz="1100" dirty="0"/>
                        <a:t>Academy Overtime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299N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t>299Q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3970655"/>
                  </a:ext>
                </a:extLst>
              </a:tr>
            </a:tbl>
          </a:graphicData>
        </a:graphic>
      </p:graphicFrame>
      <p:sp>
        <p:nvSpPr>
          <p:cNvPr id="7" name="TextBox 6">
            <a:extLst>
              <a:ext uri="{FF2B5EF4-FFF2-40B4-BE49-F238E27FC236}">
                <a16:creationId xmlns:a16="http://schemas.microsoft.com/office/drawing/2014/main" id="{B0461290-2076-2BA5-BF4D-D485B0D8F971}"/>
              </a:ext>
            </a:extLst>
          </p:cNvPr>
          <p:cNvSpPr txBox="1"/>
          <p:nvPr/>
        </p:nvSpPr>
        <p:spPr>
          <a:xfrm>
            <a:off x="152399" y="6356350"/>
            <a:ext cx="8839199" cy="430887"/>
          </a:xfrm>
          <a:prstGeom prst="rect">
            <a:avLst/>
          </a:prstGeom>
          <a:noFill/>
        </p:spPr>
        <p:txBody>
          <a:bodyPr wrap="square">
            <a:spAutoFit/>
          </a:bodyPr>
          <a:lstStyle/>
          <a:p>
            <a:r>
              <a:rPr lang="en-US" sz="1100" dirty="0"/>
              <a:t>*Changes are also being made to Sea Duty reporting and are detailed on a later slide</a:t>
            </a:r>
          </a:p>
          <a:p>
            <a:r>
              <a:rPr lang="en-US" sz="1100" dirty="0"/>
              <a:t>**This list is </a:t>
            </a:r>
            <a:r>
              <a:rPr lang="en-US" sz="1100" u="sng" dirty="0"/>
              <a:t>not</a:t>
            </a:r>
            <a:r>
              <a:rPr lang="en-US" sz="1100" dirty="0"/>
              <a:t> all inclusive of impacted codes</a:t>
            </a:r>
          </a:p>
        </p:txBody>
      </p:sp>
    </p:spTree>
    <p:extLst>
      <p:ext uri="{BB962C8B-B14F-4D97-AF65-F5344CB8AC3E}">
        <p14:creationId xmlns:p14="http://schemas.microsoft.com/office/powerpoint/2010/main" val="400536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E8741-DB84-98BE-0BCA-795C9D984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D29EC-547F-F211-D94D-2221E5A81028}"/>
              </a:ext>
            </a:extLst>
          </p:cNvPr>
          <p:cNvSpPr>
            <a:spLocks noGrp="1"/>
          </p:cNvSpPr>
          <p:nvPr>
            <p:ph type="title"/>
          </p:nvPr>
        </p:nvSpPr>
        <p:spPr/>
        <p:txBody>
          <a:bodyPr/>
          <a:lstStyle/>
          <a:p>
            <a:r>
              <a:rPr lang="en-US" dirty="0"/>
              <a:t>Qualified vs. non-qualified overtime</a:t>
            </a:r>
          </a:p>
        </p:txBody>
      </p:sp>
      <p:sp>
        <p:nvSpPr>
          <p:cNvPr id="3" name="Content Placeholder 2">
            <a:extLst>
              <a:ext uri="{FF2B5EF4-FFF2-40B4-BE49-F238E27FC236}">
                <a16:creationId xmlns:a16="http://schemas.microsoft.com/office/drawing/2014/main" id="{A2445C3D-BF11-F47A-0BFC-B54604195810}"/>
              </a:ext>
            </a:extLst>
          </p:cNvPr>
          <p:cNvSpPr>
            <a:spLocks noGrp="1"/>
          </p:cNvSpPr>
          <p:nvPr>
            <p:ph idx="1"/>
          </p:nvPr>
        </p:nvSpPr>
        <p:spPr/>
        <p:txBody>
          <a:bodyPr>
            <a:normAutofit fontScale="77500" lnSpcReduction="20000"/>
          </a:bodyPr>
          <a:lstStyle/>
          <a:p>
            <a:pPr marL="0" indent="0">
              <a:buNone/>
            </a:pPr>
            <a:r>
              <a:rPr lang="en-US" sz="2400" dirty="0"/>
              <a:t>Not all overtime or premium pay types earned are eligible for the tax credit opportunity. As a result, employees will be required to record overtime and other applicable premium pays on their timesheets using either qualified or non-qualified pay codes, depending on eligibility.</a:t>
            </a:r>
          </a:p>
          <a:p>
            <a:pPr marL="0" indent="0">
              <a:buNone/>
            </a:pPr>
            <a:endParaRPr lang="en-US" sz="2400" dirty="0"/>
          </a:p>
          <a:p>
            <a:pPr marL="0" indent="0">
              <a:buNone/>
            </a:pPr>
            <a:r>
              <a:rPr lang="en-US" sz="2400" b="1" dirty="0"/>
              <a:t>Qualified pay codes </a:t>
            </a:r>
            <a:r>
              <a:rPr lang="en-US" sz="2400" dirty="0"/>
              <a:t>will end with the letter “</a:t>
            </a:r>
            <a:r>
              <a:rPr lang="en-US" sz="2400" b="1" dirty="0"/>
              <a:t>Q</a:t>
            </a:r>
            <a:r>
              <a:rPr lang="en-US" sz="2400" dirty="0"/>
              <a:t>”</a:t>
            </a:r>
          </a:p>
          <a:p>
            <a:pPr marL="0" indent="0">
              <a:buNone/>
            </a:pPr>
            <a:r>
              <a:rPr lang="en-US" sz="2400" b="1" dirty="0"/>
              <a:t>Non-qualified pay codes </a:t>
            </a:r>
            <a:r>
              <a:rPr lang="en-US" sz="2400" dirty="0"/>
              <a:t>will end with the letter “</a:t>
            </a:r>
            <a:r>
              <a:rPr lang="en-US" sz="2400" b="1" dirty="0"/>
              <a:t>N</a:t>
            </a:r>
            <a:r>
              <a:rPr lang="en-US" sz="2400" dirty="0"/>
              <a:t>”</a:t>
            </a:r>
          </a:p>
          <a:p>
            <a:pPr marL="0" indent="0">
              <a:buNone/>
            </a:pPr>
            <a:endParaRPr lang="en-US" sz="2400" dirty="0"/>
          </a:p>
          <a:p>
            <a:pPr marL="400050" lvl="1" indent="0">
              <a:buNone/>
            </a:pPr>
            <a:r>
              <a:rPr lang="en-US" sz="2000" u="sng" dirty="0"/>
              <a:t>For example</a:t>
            </a:r>
            <a:r>
              <a:rPr lang="en-US" sz="2000" dirty="0"/>
              <a:t>:</a:t>
            </a:r>
          </a:p>
          <a:p>
            <a:pPr lvl="1" indent="-342900">
              <a:buFont typeface="Wingdings" panose="05000000000000000000" pitchFamily="2" charset="2"/>
              <a:buChar char="Ø"/>
            </a:pPr>
            <a:r>
              <a:rPr lang="en-US" sz="2000" dirty="0"/>
              <a:t>Overtime may be recorded using Event Type 251Q (qualified) or 251N (non-qualified)</a:t>
            </a:r>
          </a:p>
          <a:p>
            <a:pPr lvl="1" indent="-342900">
              <a:buFont typeface="Wingdings" panose="05000000000000000000" pitchFamily="2" charset="2"/>
              <a:buChar char="Ø"/>
            </a:pPr>
            <a:r>
              <a:rPr lang="en-US" sz="2000" dirty="0"/>
              <a:t>Swing Overtime may be recorded using Event Type 260Q (qualified) or 260N (non-qualified)</a:t>
            </a:r>
          </a:p>
          <a:p>
            <a:pPr marL="0" indent="0">
              <a:buNone/>
            </a:pPr>
            <a:endParaRPr lang="en-US" sz="2400" dirty="0"/>
          </a:p>
          <a:p>
            <a:pPr marL="0" indent="0">
              <a:buNone/>
            </a:pPr>
            <a:r>
              <a:rPr lang="en-US" sz="2400" dirty="0"/>
              <a:t>It is essential that employees and supervisors use the correct pay code to ensure accurate reporting and compliance with the new procedures.</a:t>
            </a:r>
          </a:p>
        </p:txBody>
      </p:sp>
      <p:sp>
        <p:nvSpPr>
          <p:cNvPr id="4" name="Slide Number Placeholder 3">
            <a:extLst>
              <a:ext uri="{FF2B5EF4-FFF2-40B4-BE49-F238E27FC236}">
                <a16:creationId xmlns:a16="http://schemas.microsoft.com/office/drawing/2014/main" id="{6B22137F-AEFC-FF5A-5926-784FD9CCB4E2}"/>
              </a:ext>
            </a:extLst>
          </p:cNvPr>
          <p:cNvSpPr>
            <a:spLocks noGrp="1"/>
          </p:cNvSpPr>
          <p:nvPr>
            <p:ph type="sldNum" sz="quarter" idx="12"/>
          </p:nvPr>
        </p:nvSpPr>
        <p:spPr/>
        <p:txBody>
          <a:bodyPr/>
          <a:lstStyle/>
          <a:p>
            <a:fld id="{16669D4F-D4E3-4BE2-9B53-62C895D914DA}" type="slidenum">
              <a:rPr lang="en-US" smtClean="0"/>
              <a:pPr/>
              <a:t>12</a:t>
            </a:fld>
            <a:endParaRPr lang="en-US"/>
          </a:p>
        </p:txBody>
      </p:sp>
    </p:spTree>
    <p:extLst>
      <p:ext uri="{BB962C8B-B14F-4D97-AF65-F5344CB8AC3E}">
        <p14:creationId xmlns:p14="http://schemas.microsoft.com/office/powerpoint/2010/main" val="76499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9D996-F960-56BF-81F0-894CED4C6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4A35A-CBAD-4751-3299-B8A5B2927CD2}"/>
              </a:ext>
            </a:extLst>
          </p:cNvPr>
          <p:cNvSpPr>
            <a:spLocks noGrp="1"/>
          </p:cNvSpPr>
          <p:nvPr>
            <p:ph type="title"/>
          </p:nvPr>
        </p:nvSpPr>
        <p:spPr/>
        <p:txBody>
          <a:bodyPr/>
          <a:lstStyle/>
          <a:p>
            <a:r>
              <a:rPr lang="en-US" dirty="0"/>
              <a:t>What determines if it’s qualified or non-qualified?</a:t>
            </a:r>
          </a:p>
        </p:txBody>
      </p:sp>
      <p:sp>
        <p:nvSpPr>
          <p:cNvPr id="4" name="Slide Number Placeholder 3">
            <a:extLst>
              <a:ext uri="{FF2B5EF4-FFF2-40B4-BE49-F238E27FC236}">
                <a16:creationId xmlns:a16="http://schemas.microsoft.com/office/drawing/2014/main" id="{91BD283B-0575-2BF5-67C6-B041BAE436BA}"/>
              </a:ext>
            </a:extLst>
          </p:cNvPr>
          <p:cNvSpPr>
            <a:spLocks noGrp="1"/>
          </p:cNvSpPr>
          <p:nvPr>
            <p:ph type="sldNum" sz="quarter" idx="12"/>
          </p:nvPr>
        </p:nvSpPr>
        <p:spPr/>
        <p:txBody>
          <a:bodyPr/>
          <a:lstStyle/>
          <a:p>
            <a:fld id="{16669D4F-D4E3-4BE2-9B53-62C895D914DA}" type="slidenum">
              <a:rPr lang="en-US" smtClean="0"/>
              <a:pPr/>
              <a:t>13</a:t>
            </a:fld>
            <a:endParaRPr lang="en-US" dirty="0"/>
          </a:p>
        </p:txBody>
      </p:sp>
      <p:sp>
        <p:nvSpPr>
          <p:cNvPr id="8" name="Content Placeholder 7">
            <a:extLst>
              <a:ext uri="{FF2B5EF4-FFF2-40B4-BE49-F238E27FC236}">
                <a16:creationId xmlns:a16="http://schemas.microsoft.com/office/drawing/2014/main" id="{04D1DC95-8B86-78DC-A352-CADD5F0DF01F}"/>
              </a:ext>
            </a:extLst>
          </p:cNvPr>
          <p:cNvSpPr>
            <a:spLocks noGrp="1"/>
          </p:cNvSpPr>
          <p:nvPr>
            <p:ph idx="1"/>
          </p:nvPr>
        </p:nvSpPr>
        <p:spPr/>
        <p:txBody>
          <a:bodyPr>
            <a:normAutofit fontScale="55000" lnSpcReduction="20000"/>
          </a:bodyPr>
          <a:lstStyle/>
          <a:p>
            <a:pPr marL="0" indent="0">
              <a:buNone/>
            </a:pPr>
            <a:r>
              <a:rPr lang="en-US" dirty="0"/>
              <a:t>Chronologically speaking, it is important to understand that qualified pay types are not limited to hours worked after reaching the FLSA qualifying overtime threshold within a work period. </a:t>
            </a:r>
          </a:p>
          <a:p>
            <a:pPr marL="0" indent="0">
              <a:buNone/>
            </a:pPr>
            <a:endParaRPr lang="en-US" dirty="0"/>
          </a:p>
          <a:p>
            <a:pPr marL="0" indent="0">
              <a:buNone/>
            </a:pPr>
            <a:r>
              <a:rPr lang="en-US" dirty="0"/>
              <a:t>The day in the week when overtime, holiday premium pay, or recall/call back occur does not determine qualification. What matters is that the employee physically works more than the FLSA qualifying overtime threshold within the designated work period. </a:t>
            </a:r>
          </a:p>
          <a:p>
            <a:pPr marL="0" indent="0">
              <a:buNone/>
            </a:pPr>
            <a:endParaRPr lang="en-US" dirty="0"/>
          </a:p>
          <a:p>
            <a:pPr marL="0" indent="0">
              <a:buNone/>
            </a:pPr>
            <a:r>
              <a:rPr lang="en-US" dirty="0"/>
              <a:t>The primary pay codes that should be used to reach an employee’s FLSA qualifying overtime threshold are event codes that represent physical hours worked </a:t>
            </a:r>
            <a:r>
              <a:rPr lang="en-US" b="1" dirty="0"/>
              <a:t>at a regular rate of pay.</a:t>
            </a:r>
          </a:p>
          <a:p>
            <a:pPr lvl="1"/>
            <a:r>
              <a:rPr lang="en-US" i="1" dirty="0"/>
              <a:t>Event Code 100 (Regular Hours) and Event Code 250 (Straight Pay)</a:t>
            </a:r>
          </a:p>
          <a:p>
            <a:pPr marL="457200" lvl="1" indent="0">
              <a:buNone/>
            </a:pPr>
            <a:endParaRPr lang="en-US" dirty="0"/>
          </a:p>
          <a:p>
            <a:pPr marL="0" indent="0">
              <a:buNone/>
            </a:pPr>
            <a:r>
              <a:rPr lang="en-US" dirty="0"/>
              <a:t>If event codes 100 and 250 do not equal 40 hours within the workweek, then time worked at a rate of 1.5x or more begin to be included, starting with time worked earliest in the week (from left to right). </a:t>
            </a:r>
          </a:p>
        </p:txBody>
      </p:sp>
    </p:spTree>
    <p:extLst>
      <p:ext uri="{BB962C8B-B14F-4D97-AF65-F5344CB8AC3E}">
        <p14:creationId xmlns:p14="http://schemas.microsoft.com/office/powerpoint/2010/main" val="3711718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E7E8-3B3A-E9B8-6719-A8BDE1679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57656-2BFB-3F64-F384-CD0221C9E6A4}"/>
              </a:ext>
            </a:extLst>
          </p:cNvPr>
          <p:cNvSpPr>
            <a:spLocks noGrp="1"/>
          </p:cNvSpPr>
          <p:nvPr>
            <p:ph type="title"/>
          </p:nvPr>
        </p:nvSpPr>
        <p:spPr/>
        <p:txBody>
          <a:bodyPr/>
          <a:lstStyle/>
          <a:p>
            <a:r>
              <a:rPr lang="en-US" dirty="0"/>
              <a:t>What determines if it’s qualified or non-qualified?</a:t>
            </a:r>
          </a:p>
        </p:txBody>
      </p:sp>
      <p:sp>
        <p:nvSpPr>
          <p:cNvPr id="4" name="Slide Number Placeholder 3">
            <a:extLst>
              <a:ext uri="{FF2B5EF4-FFF2-40B4-BE49-F238E27FC236}">
                <a16:creationId xmlns:a16="http://schemas.microsoft.com/office/drawing/2014/main" id="{4B38189D-6FE7-82FE-BC8D-FD96E58A3AC6}"/>
              </a:ext>
            </a:extLst>
          </p:cNvPr>
          <p:cNvSpPr>
            <a:spLocks noGrp="1"/>
          </p:cNvSpPr>
          <p:nvPr>
            <p:ph type="sldNum" sz="quarter" idx="12"/>
          </p:nvPr>
        </p:nvSpPr>
        <p:spPr/>
        <p:txBody>
          <a:bodyPr/>
          <a:lstStyle/>
          <a:p>
            <a:fld id="{16669D4F-D4E3-4BE2-9B53-62C895D914DA}" type="slidenum">
              <a:rPr lang="en-US" smtClean="0"/>
              <a:pPr/>
              <a:t>14</a:t>
            </a:fld>
            <a:endParaRPr lang="en-US"/>
          </a:p>
        </p:txBody>
      </p:sp>
      <p:sp>
        <p:nvSpPr>
          <p:cNvPr id="8" name="Content Placeholder 7">
            <a:extLst>
              <a:ext uri="{FF2B5EF4-FFF2-40B4-BE49-F238E27FC236}">
                <a16:creationId xmlns:a16="http://schemas.microsoft.com/office/drawing/2014/main" id="{237AD066-2736-6B2D-139D-4F4270583E7F}"/>
              </a:ext>
            </a:extLst>
          </p:cNvPr>
          <p:cNvSpPr>
            <a:spLocks noGrp="1"/>
          </p:cNvSpPr>
          <p:nvPr>
            <p:ph idx="1"/>
          </p:nvPr>
        </p:nvSpPr>
        <p:spPr>
          <a:xfrm>
            <a:off x="457200" y="1981200"/>
            <a:ext cx="8229600" cy="4375150"/>
          </a:xfrm>
        </p:spPr>
        <p:txBody>
          <a:bodyPr>
            <a:normAutofit fontScale="92500" lnSpcReduction="20000"/>
          </a:bodyPr>
          <a:lstStyle/>
          <a:p>
            <a:pPr marL="0" indent="0">
              <a:buNone/>
            </a:pPr>
            <a:r>
              <a:rPr lang="en-US" sz="1800" dirty="0"/>
              <a:t>Employees have the potential to record hours at a pay rate of 1.5x or more on a day that falls before their required workweek hours are reached. </a:t>
            </a:r>
          </a:p>
          <a:p>
            <a:pPr lvl="1"/>
            <a:r>
              <a:rPr lang="en-US" sz="1600" b="1" i="1" dirty="0"/>
              <a:t>Examples: Overtime (if accrued daily), Holiday Premium Pay, Recall/Call Back</a:t>
            </a:r>
          </a:p>
          <a:p>
            <a:pPr marL="0" indent="0">
              <a:buNone/>
            </a:pPr>
            <a:endParaRPr lang="en-US" sz="1800" dirty="0"/>
          </a:p>
          <a:p>
            <a:pPr marL="0" indent="0">
              <a:buNone/>
            </a:pPr>
            <a:r>
              <a:rPr lang="en-US" sz="1800" dirty="0"/>
              <a:t>Hours paid at a rate of 1.5x or higher on a day before the workweek requirement is met may still be considered qualified if:</a:t>
            </a:r>
          </a:p>
          <a:p>
            <a:pPr lvl="1"/>
            <a:r>
              <a:rPr lang="en-US" sz="1600" dirty="0"/>
              <a:t>The employee’s regular hours alone total the specified FLSA threshold for the work period, or </a:t>
            </a:r>
          </a:p>
          <a:p>
            <a:pPr lvl="1"/>
            <a:r>
              <a:rPr lang="en-US" sz="1600" dirty="0"/>
              <a:t>The regular hours combined with straight pay reach the FLSA threshold for the work period</a:t>
            </a:r>
          </a:p>
          <a:p>
            <a:pPr marL="0" indent="0">
              <a:buNone/>
            </a:pPr>
            <a:endParaRPr lang="en-US" sz="1800" dirty="0"/>
          </a:p>
          <a:p>
            <a:pPr marL="0" indent="0">
              <a:buNone/>
            </a:pPr>
            <a:r>
              <a:rPr lang="en-US" sz="1800" dirty="0"/>
              <a:t>If regular hours and straight pay </a:t>
            </a:r>
            <a:r>
              <a:rPr lang="en-US" sz="1800" i="1" dirty="0"/>
              <a:t>(if present)</a:t>
            </a:r>
            <a:r>
              <a:rPr lang="en-US" sz="1800" dirty="0"/>
              <a:t> do not reach the qualifying FLSA threshold, then hours worked at a pay rate of 1.5x or more will begin to be included in reaching the hours needed for qualified time. </a:t>
            </a:r>
          </a:p>
          <a:p>
            <a:pPr lvl="1"/>
            <a:r>
              <a:rPr lang="en-US" sz="1600" dirty="0"/>
              <a:t>Hours at 1.5x or more that are included in reaching the FLSA threshold are considered </a:t>
            </a:r>
            <a:r>
              <a:rPr lang="en-US" sz="1600" u="sng" dirty="0"/>
              <a:t>non-qualified time</a:t>
            </a:r>
            <a:r>
              <a:rPr lang="en-US" sz="1600" dirty="0"/>
              <a:t>. </a:t>
            </a:r>
          </a:p>
          <a:p>
            <a:pPr lvl="1"/>
            <a:r>
              <a:rPr lang="en-US" sz="1600" dirty="0"/>
              <a:t>When non-qualified time is used to reach the threshold, the earliest hours in the week at a pay rate of 1.5x or more will have the non-qualified pay codes applied. </a:t>
            </a:r>
          </a:p>
          <a:p>
            <a:pPr lvl="1"/>
            <a:r>
              <a:rPr lang="en-US" sz="1600" dirty="0"/>
              <a:t>Hours will continue to be considered non-qualified until they reach the FLSA threshold, at which point all remaining pay at a rate of 1.5x or more in the week will begin to be considered qualified.</a:t>
            </a:r>
          </a:p>
        </p:txBody>
      </p:sp>
    </p:spTree>
    <p:extLst>
      <p:ext uri="{BB962C8B-B14F-4D97-AF65-F5344CB8AC3E}">
        <p14:creationId xmlns:p14="http://schemas.microsoft.com/office/powerpoint/2010/main" val="172205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18F1-E36D-B239-8FCE-240C7F0BB27E}"/>
              </a:ext>
            </a:extLst>
          </p:cNvPr>
          <p:cNvSpPr>
            <a:spLocks noGrp="1"/>
          </p:cNvSpPr>
          <p:nvPr>
            <p:ph type="title"/>
          </p:nvPr>
        </p:nvSpPr>
        <p:spPr/>
        <p:txBody>
          <a:bodyPr/>
          <a:lstStyle/>
          <a:p>
            <a:r>
              <a:rPr lang="en-US" dirty="0"/>
              <a:t>Determining the Work Period</a:t>
            </a:r>
          </a:p>
        </p:txBody>
      </p:sp>
      <p:sp>
        <p:nvSpPr>
          <p:cNvPr id="3" name="Content Placeholder 2">
            <a:extLst>
              <a:ext uri="{FF2B5EF4-FFF2-40B4-BE49-F238E27FC236}">
                <a16:creationId xmlns:a16="http://schemas.microsoft.com/office/drawing/2014/main" id="{4AE2FF00-7CA2-6E52-B620-49A37915D800}"/>
              </a:ext>
            </a:extLst>
          </p:cNvPr>
          <p:cNvSpPr>
            <a:spLocks noGrp="1"/>
          </p:cNvSpPr>
          <p:nvPr>
            <p:ph idx="1"/>
          </p:nvPr>
        </p:nvSpPr>
        <p:spPr>
          <a:xfrm>
            <a:off x="457200" y="1981200"/>
            <a:ext cx="8229600" cy="4375150"/>
          </a:xfrm>
        </p:spPr>
        <p:txBody>
          <a:bodyPr>
            <a:normAutofit fontScale="92500"/>
          </a:bodyPr>
          <a:lstStyle/>
          <a:p>
            <a:r>
              <a:rPr lang="en-US" sz="1800" dirty="0"/>
              <a:t>For law enforcement employees under FLSA Section 7(k), overtime is based on a fixed “work period” of 7 to 28 consecutive days set by the employer, rather than the standard 40‑hour week. The work period includes the single rotation of both on and off days.</a:t>
            </a:r>
          </a:p>
          <a:p>
            <a:r>
              <a:rPr lang="en-US" sz="1800" dirty="0"/>
              <a:t>The overtime threshold is proportional to 171 hours in a 28‑day period, meaning </a:t>
            </a:r>
            <a:r>
              <a:rPr lang="en-US" sz="1800" b="1" dirty="0"/>
              <a:t>officers earn qualifying overtime after</a:t>
            </a:r>
            <a:r>
              <a:rPr lang="en-US" sz="1800" dirty="0"/>
              <a:t> </a:t>
            </a:r>
            <a:r>
              <a:rPr lang="en-US" sz="1800" b="1" dirty="0"/>
              <a:t>43 hours for a 7-day work period, after 86 hours in a 14-day work period, or after 171 hours in a 28-day work period.</a:t>
            </a:r>
          </a:p>
          <a:p>
            <a:r>
              <a:rPr lang="en-US" sz="1800" dirty="0"/>
              <a:t>The work period covers the entire cycle of workdays and off days</a:t>
            </a:r>
          </a:p>
          <a:p>
            <a:r>
              <a:rPr lang="en-US" sz="1800" dirty="0"/>
              <a:t>To identify your work period, look at how your department structures its recurring schedule of on and off days. For example:</a:t>
            </a:r>
          </a:p>
          <a:p>
            <a:pPr lvl="1"/>
            <a:r>
              <a:rPr lang="en-US" sz="1800" dirty="0"/>
              <a:t>A 7 day/1-week cycle often follows the pattern of 5 days on/2 days off or 4 days on/3 days off.</a:t>
            </a:r>
          </a:p>
          <a:p>
            <a:pPr lvl="1"/>
            <a:r>
              <a:rPr lang="en-US" sz="1800" dirty="0"/>
              <a:t>A 14 day/2-week cycle often follows a pattern of 1 week on/1 week off.</a:t>
            </a:r>
          </a:p>
          <a:p>
            <a:pPr lvl="1"/>
            <a:r>
              <a:rPr lang="en-US" sz="1800" dirty="0"/>
              <a:t>A 28 day/4-week cycle often follows a pattern of 2 weeks on/2 weeks off. </a:t>
            </a:r>
          </a:p>
          <a:p>
            <a:r>
              <a:rPr lang="en-US" sz="1800" dirty="0"/>
              <a:t>The duration of the work period for different schedules is typically defined in Alternate Work Week agreements or the bargaining unit contract.</a:t>
            </a:r>
          </a:p>
        </p:txBody>
      </p:sp>
      <p:sp>
        <p:nvSpPr>
          <p:cNvPr id="4" name="Slide Number Placeholder 3">
            <a:extLst>
              <a:ext uri="{FF2B5EF4-FFF2-40B4-BE49-F238E27FC236}">
                <a16:creationId xmlns:a16="http://schemas.microsoft.com/office/drawing/2014/main" id="{9835D09A-27B2-3235-242E-3091CD0CA503}"/>
              </a:ext>
            </a:extLst>
          </p:cNvPr>
          <p:cNvSpPr>
            <a:spLocks noGrp="1"/>
          </p:cNvSpPr>
          <p:nvPr>
            <p:ph type="sldNum" sz="quarter" idx="12"/>
          </p:nvPr>
        </p:nvSpPr>
        <p:spPr/>
        <p:txBody>
          <a:bodyPr/>
          <a:lstStyle/>
          <a:p>
            <a:fld id="{16669D4F-D4E3-4BE2-9B53-62C895D914DA}" type="slidenum">
              <a:rPr lang="en-US" smtClean="0"/>
              <a:pPr/>
              <a:t>15</a:t>
            </a:fld>
            <a:endParaRPr lang="en-US"/>
          </a:p>
        </p:txBody>
      </p:sp>
    </p:spTree>
    <p:extLst>
      <p:ext uri="{BB962C8B-B14F-4D97-AF65-F5344CB8AC3E}">
        <p14:creationId xmlns:p14="http://schemas.microsoft.com/office/powerpoint/2010/main" val="149705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40BEB-A3C9-1CEC-762B-02F5833A6C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977A8-AD6C-C9A7-D804-67A0447D194C}"/>
              </a:ext>
            </a:extLst>
          </p:cNvPr>
          <p:cNvSpPr>
            <a:spLocks noGrp="1"/>
          </p:cNvSpPr>
          <p:nvPr>
            <p:ph type="title"/>
          </p:nvPr>
        </p:nvSpPr>
        <p:spPr/>
        <p:txBody>
          <a:bodyPr/>
          <a:lstStyle/>
          <a:p>
            <a:r>
              <a:rPr lang="en-US" dirty="0"/>
              <a:t>What determines if it’s qualified or non-qualified?</a:t>
            </a:r>
          </a:p>
        </p:txBody>
      </p:sp>
      <p:sp>
        <p:nvSpPr>
          <p:cNvPr id="3" name="Content Placeholder 2">
            <a:extLst>
              <a:ext uri="{FF2B5EF4-FFF2-40B4-BE49-F238E27FC236}">
                <a16:creationId xmlns:a16="http://schemas.microsoft.com/office/drawing/2014/main" id="{BFFDFE48-863C-AACA-3CE1-69096B95A42A}"/>
              </a:ext>
            </a:extLst>
          </p:cNvPr>
          <p:cNvSpPr>
            <a:spLocks noGrp="1"/>
          </p:cNvSpPr>
          <p:nvPr>
            <p:ph idx="1"/>
          </p:nvPr>
        </p:nvSpPr>
        <p:spPr/>
        <p:txBody>
          <a:bodyPr>
            <a:normAutofit/>
          </a:bodyPr>
          <a:lstStyle/>
          <a:p>
            <a:pPr marL="0" indent="0">
              <a:buNone/>
            </a:pPr>
            <a:r>
              <a:rPr lang="en-US" sz="1600" dirty="0"/>
              <a:t>For overtime and other premium pay types to be considered qualified, an employee must physically work the required number of hours within their designated work period. In which case overtime and applicable premium pay types must be recorded using qualified pay codes.</a:t>
            </a:r>
          </a:p>
          <a:p>
            <a:pPr marL="0" indent="0">
              <a:buNone/>
            </a:pPr>
            <a:endParaRPr lang="en-US" sz="1600" dirty="0"/>
          </a:p>
          <a:p>
            <a:pPr marL="0" indent="0">
              <a:buNone/>
            </a:pPr>
            <a:r>
              <a:rPr lang="en-US" sz="1600" dirty="0"/>
              <a:t>For ACOA and PSEA, the qualifying threshold differs from the overtime threshold established in the bargaining unit contracts. As a result, employees might first earn non-qualifying overtime hours before reaching the qualifying overtime threshold.</a:t>
            </a:r>
          </a:p>
          <a:p>
            <a:pPr marL="0" indent="0">
              <a:buNone/>
            </a:pPr>
            <a:endParaRPr lang="en-US" sz="1600" dirty="0"/>
          </a:p>
          <a:p>
            <a:pPr marL="0" indent="0">
              <a:buNone/>
            </a:pPr>
            <a:r>
              <a:rPr lang="en-US" sz="1600" dirty="0"/>
              <a:t>If an employee does not physically work the required number of hours within their designated work period due to leave, holidays, or a shorter workweek requirement, any overtime or applicable premium pay earned during that period must be recorded using non-qualified pay codes.</a:t>
            </a:r>
          </a:p>
          <a:p>
            <a:pPr marL="0" indent="0">
              <a:buNone/>
            </a:pPr>
            <a:endParaRPr lang="en-US" sz="1600" dirty="0"/>
          </a:p>
          <a:p>
            <a:pPr marL="0" indent="0">
              <a:buNone/>
            </a:pPr>
            <a:r>
              <a:rPr lang="en-US" sz="1600" dirty="0"/>
              <a:t>Accurate recording of qualified versus non-qualified time is essential to ensure compliance with payroll procedures and proper tax reporting.</a:t>
            </a:r>
          </a:p>
        </p:txBody>
      </p:sp>
      <p:sp>
        <p:nvSpPr>
          <p:cNvPr id="4" name="Slide Number Placeholder 3">
            <a:extLst>
              <a:ext uri="{FF2B5EF4-FFF2-40B4-BE49-F238E27FC236}">
                <a16:creationId xmlns:a16="http://schemas.microsoft.com/office/drawing/2014/main" id="{6A4D8AA3-47F7-9467-FD77-9D05A0B78229}"/>
              </a:ext>
            </a:extLst>
          </p:cNvPr>
          <p:cNvSpPr>
            <a:spLocks noGrp="1"/>
          </p:cNvSpPr>
          <p:nvPr>
            <p:ph type="sldNum" sz="quarter" idx="12"/>
          </p:nvPr>
        </p:nvSpPr>
        <p:spPr/>
        <p:txBody>
          <a:bodyPr/>
          <a:lstStyle/>
          <a:p>
            <a:fld id="{16669D4F-D4E3-4BE2-9B53-62C895D914DA}" type="slidenum">
              <a:rPr lang="en-US" smtClean="0"/>
              <a:pPr/>
              <a:t>16</a:t>
            </a:fld>
            <a:endParaRPr lang="en-US"/>
          </a:p>
        </p:txBody>
      </p:sp>
    </p:spTree>
    <p:extLst>
      <p:ext uri="{BB962C8B-B14F-4D97-AF65-F5344CB8AC3E}">
        <p14:creationId xmlns:p14="http://schemas.microsoft.com/office/powerpoint/2010/main" val="306042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9D996-F960-56BF-81F0-894CED4C6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4A35A-CBAD-4751-3299-B8A5B2927CD2}"/>
              </a:ext>
            </a:extLst>
          </p:cNvPr>
          <p:cNvSpPr>
            <a:spLocks noGrp="1"/>
          </p:cNvSpPr>
          <p:nvPr>
            <p:ph type="title"/>
          </p:nvPr>
        </p:nvSpPr>
        <p:spPr/>
        <p:txBody>
          <a:bodyPr/>
          <a:lstStyle/>
          <a:p>
            <a:r>
              <a:rPr lang="en-US" dirty="0"/>
              <a:t>Qualified vs. non-qualified overtime</a:t>
            </a:r>
          </a:p>
        </p:txBody>
      </p:sp>
      <p:sp>
        <p:nvSpPr>
          <p:cNvPr id="4" name="Slide Number Placeholder 3">
            <a:extLst>
              <a:ext uri="{FF2B5EF4-FFF2-40B4-BE49-F238E27FC236}">
                <a16:creationId xmlns:a16="http://schemas.microsoft.com/office/drawing/2014/main" id="{91BD283B-0575-2BF5-67C6-B041BAE436BA}"/>
              </a:ext>
            </a:extLst>
          </p:cNvPr>
          <p:cNvSpPr>
            <a:spLocks noGrp="1"/>
          </p:cNvSpPr>
          <p:nvPr>
            <p:ph type="sldNum" sz="quarter" idx="12"/>
          </p:nvPr>
        </p:nvSpPr>
        <p:spPr/>
        <p:txBody>
          <a:bodyPr/>
          <a:lstStyle/>
          <a:p>
            <a:fld id="{16669D4F-D4E3-4BE2-9B53-62C895D914DA}" type="slidenum">
              <a:rPr lang="en-US" smtClean="0"/>
              <a:pPr/>
              <a:t>17</a:t>
            </a:fld>
            <a:endParaRPr lang="en-US"/>
          </a:p>
        </p:txBody>
      </p:sp>
      <p:sp>
        <p:nvSpPr>
          <p:cNvPr id="8" name="Content Placeholder 7">
            <a:extLst>
              <a:ext uri="{FF2B5EF4-FFF2-40B4-BE49-F238E27FC236}">
                <a16:creationId xmlns:a16="http://schemas.microsoft.com/office/drawing/2014/main" id="{04D1DC95-8B86-78DC-A352-CADD5F0DF01F}"/>
              </a:ext>
            </a:extLst>
          </p:cNvPr>
          <p:cNvSpPr>
            <a:spLocks noGrp="1"/>
          </p:cNvSpPr>
          <p:nvPr>
            <p:ph idx="1"/>
          </p:nvPr>
        </p:nvSpPr>
        <p:spPr/>
        <p:txBody>
          <a:bodyPr>
            <a:normAutofit fontScale="70000" lnSpcReduction="20000"/>
          </a:bodyPr>
          <a:lstStyle/>
          <a:p>
            <a:pPr marL="0" indent="0">
              <a:buNone/>
            </a:pPr>
            <a:r>
              <a:rPr lang="en-US" dirty="0"/>
              <a:t>It is important to understand that qualified pay types are not limited only to hours worked after the date of reaching the work period requirement. The timing of when overtime or premium pay occurs does not determine qualification. </a:t>
            </a:r>
          </a:p>
          <a:p>
            <a:pPr marL="0" indent="0">
              <a:buNone/>
            </a:pPr>
            <a:endParaRPr lang="en-US" dirty="0"/>
          </a:p>
          <a:p>
            <a:pPr marL="0" indent="0">
              <a:buNone/>
            </a:pPr>
            <a:r>
              <a:rPr lang="en-US" dirty="0"/>
              <a:t>What matters is that the employee physically works the required number of hours during their designated work period. </a:t>
            </a:r>
          </a:p>
          <a:p>
            <a:pPr marL="0" indent="0">
              <a:buNone/>
            </a:pPr>
            <a:endParaRPr lang="en-US" dirty="0"/>
          </a:p>
          <a:p>
            <a:pPr marL="0" indent="0">
              <a:buNone/>
            </a:pPr>
            <a:r>
              <a:rPr lang="en-US" dirty="0"/>
              <a:t>This is an important consideration for employees who are considered daily overtime, receive recall premium pay early on in their workweek, or have an early week holiday. These hours may still be considered qualified, provided the employee physically works at least the required number of hours by the end of their work period.</a:t>
            </a:r>
          </a:p>
        </p:txBody>
      </p:sp>
    </p:spTree>
    <p:extLst>
      <p:ext uri="{BB962C8B-B14F-4D97-AF65-F5344CB8AC3E}">
        <p14:creationId xmlns:p14="http://schemas.microsoft.com/office/powerpoint/2010/main" val="2489287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63880-D9C0-AE68-B135-C2812FF01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B71C5-72F7-43BF-38C7-E42F27A5C12C}"/>
              </a:ext>
            </a:extLst>
          </p:cNvPr>
          <p:cNvSpPr>
            <a:spLocks noGrp="1"/>
          </p:cNvSpPr>
          <p:nvPr>
            <p:ph type="title"/>
          </p:nvPr>
        </p:nvSpPr>
        <p:spPr/>
        <p:txBody>
          <a:bodyPr/>
          <a:lstStyle/>
          <a:p>
            <a:r>
              <a:rPr lang="en-US" dirty="0"/>
              <a:t>What does all of this look like on a timesheet?</a:t>
            </a:r>
          </a:p>
        </p:txBody>
      </p:sp>
      <p:sp>
        <p:nvSpPr>
          <p:cNvPr id="3" name="Content Placeholder 2">
            <a:extLst>
              <a:ext uri="{FF2B5EF4-FFF2-40B4-BE49-F238E27FC236}">
                <a16:creationId xmlns:a16="http://schemas.microsoft.com/office/drawing/2014/main" id="{9FBA5D53-EE97-56A2-70B0-1114EC4A84BA}"/>
              </a:ext>
            </a:extLst>
          </p:cNvPr>
          <p:cNvSpPr>
            <a:spLocks noGrp="1"/>
          </p:cNvSpPr>
          <p:nvPr>
            <p:ph idx="1"/>
          </p:nvPr>
        </p:nvSpPr>
        <p:spPr/>
        <p:txBody>
          <a:bodyPr>
            <a:normAutofit lnSpcReduction="10000"/>
          </a:bodyPr>
          <a:lstStyle/>
          <a:p>
            <a:pPr marL="0" indent="0">
              <a:buNone/>
            </a:pPr>
            <a:r>
              <a:rPr lang="en-US" dirty="0"/>
              <a:t>The following slides provide visual examples and additional guidance on properly recording overtime and other premium pay types on a timesheet. </a:t>
            </a:r>
          </a:p>
          <a:p>
            <a:pPr marL="0" indent="0">
              <a:buNone/>
            </a:pPr>
            <a:endParaRPr lang="en-US" dirty="0"/>
          </a:p>
          <a:p>
            <a:pPr marL="0" indent="0">
              <a:buNone/>
            </a:pPr>
            <a:r>
              <a:rPr lang="en-US" dirty="0"/>
              <a:t>Please pay close attention to any bargaining unit-specific notes or disclaimers, as procedures may vary depending on employee group.</a:t>
            </a:r>
          </a:p>
        </p:txBody>
      </p:sp>
      <p:sp>
        <p:nvSpPr>
          <p:cNvPr id="4" name="Slide Number Placeholder 3">
            <a:extLst>
              <a:ext uri="{FF2B5EF4-FFF2-40B4-BE49-F238E27FC236}">
                <a16:creationId xmlns:a16="http://schemas.microsoft.com/office/drawing/2014/main" id="{23960AD5-3BE5-FA6B-1340-801E70D704FB}"/>
              </a:ext>
            </a:extLst>
          </p:cNvPr>
          <p:cNvSpPr>
            <a:spLocks noGrp="1"/>
          </p:cNvSpPr>
          <p:nvPr>
            <p:ph type="sldNum" sz="quarter" idx="12"/>
          </p:nvPr>
        </p:nvSpPr>
        <p:spPr/>
        <p:txBody>
          <a:bodyPr/>
          <a:lstStyle/>
          <a:p>
            <a:fld id="{16669D4F-D4E3-4BE2-9B53-62C895D914DA}" type="slidenum">
              <a:rPr lang="en-US" smtClean="0"/>
              <a:pPr/>
              <a:t>18</a:t>
            </a:fld>
            <a:endParaRPr lang="en-US"/>
          </a:p>
        </p:txBody>
      </p:sp>
    </p:spTree>
    <p:extLst>
      <p:ext uri="{BB962C8B-B14F-4D97-AF65-F5344CB8AC3E}">
        <p14:creationId xmlns:p14="http://schemas.microsoft.com/office/powerpoint/2010/main" val="4256351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16501-A1ED-F44D-7C81-6FB7E529E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37CDE0-1239-EC3C-B253-F5CBEDB79FD7}"/>
              </a:ext>
            </a:extLst>
          </p:cNvPr>
          <p:cNvSpPr>
            <a:spLocks noGrp="1"/>
          </p:cNvSpPr>
          <p:nvPr>
            <p:ph type="ctrTitle"/>
          </p:nvPr>
        </p:nvSpPr>
        <p:spPr/>
        <p:txBody>
          <a:bodyPr/>
          <a:lstStyle/>
          <a:p>
            <a:r>
              <a:rPr lang="en-US" dirty="0"/>
              <a:t>Claiming Overtime: ACOA</a:t>
            </a:r>
          </a:p>
        </p:txBody>
      </p:sp>
    </p:spTree>
    <p:extLst>
      <p:ext uri="{BB962C8B-B14F-4D97-AF65-F5344CB8AC3E}">
        <p14:creationId xmlns:p14="http://schemas.microsoft.com/office/powerpoint/2010/main" val="321037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9859-DE9D-7193-6301-83523491D5C5}"/>
              </a:ext>
            </a:extLst>
          </p:cNvPr>
          <p:cNvSpPr>
            <a:spLocks noGrp="1"/>
          </p:cNvSpPr>
          <p:nvPr>
            <p:ph type="title"/>
          </p:nvPr>
        </p:nvSpPr>
        <p:spPr/>
        <p:txBody>
          <a:bodyPr/>
          <a:lstStyle/>
          <a:p>
            <a:r>
              <a:rPr lang="en-US" dirty="0"/>
              <a:t>Content Guide</a:t>
            </a:r>
          </a:p>
        </p:txBody>
      </p:sp>
      <p:sp>
        <p:nvSpPr>
          <p:cNvPr id="4" name="Slide Number Placeholder 3">
            <a:extLst>
              <a:ext uri="{FF2B5EF4-FFF2-40B4-BE49-F238E27FC236}">
                <a16:creationId xmlns:a16="http://schemas.microsoft.com/office/drawing/2014/main" id="{6EB19B88-E22D-A918-E4D6-4D0D26051129}"/>
              </a:ext>
            </a:extLst>
          </p:cNvPr>
          <p:cNvSpPr>
            <a:spLocks noGrp="1"/>
          </p:cNvSpPr>
          <p:nvPr>
            <p:ph type="sldNum" sz="quarter" idx="12"/>
          </p:nvPr>
        </p:nvSpPr>
        <p:spPr/>
        <p:txBody>
          <a:bodyPr/>
          <a:lstStyle/>
          <a:p>
            <a:fld id="{16669D4F-D4E3-4BE2-9B53-62C895D914DA}" type="slidenum">
              <a:rPr lang="en-US" smtClean="0"/>
              <a:pPr/>
              <a:t>2</a:t>
            </a:fld>
            <a:endParaRPr lang="en-US"/>
          </a:p>
        </p:txBody>
      </p:sp>
      <p:sp>
        <p:nvSpPr>
          <p:cNvPr id="5" name="Content Placeholder 2">
            <a:extLst>
              <a:ext uri="{FF2B5EF4-FFF2-40B4-BE49-F238E27FC236}">
                <a16:creationId xmlns:a16="http://schemas.microsoft.com/office/drawing/2014/main" id="{02937E72-ECF7-156E-AE23-BFA6CAAB2795}"/>
              </a:ext>
            </a:extLst>
          </p:cNvPr>
          <p:cNvSpPr txBox="1">
            <a:spLocks/>
          </p:cNvSpPr>
          <p:nvPr/>
        </p:nvSpPr>
        <p:spPr>
          <a:xfrm>
            <a:off x="533400" y="2292731"/>
            <a:ext cx="8382000" cy="44196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t>Background .…….…………………………………………………………….... </a:t>
            </a:r>
            <a:r>
              <a:rPr lang="en-US" sz="2400" b="1" dirty="0"/>
              <a:t>3</a:t>
            </a:r>
          </a:p>
          <a:p>
            <a:pPr marL="0" indent="0">
              <a:buFont typeface="Arial" pitchFamily="34" charset="0"/>
              <a:buNone/>
            </a:pPr>
            <a:r>
              <a:rPr lang="en-US" sz="2400" dirty="0"/>
              <a:t>Who does this material apply to?.......................................... </a:t>
            </a:r>
            <a:r>
              <a:rPr lang="en-US" sz="2400" b="1" dirty="0"/>
              <a:t>4</a:t>
            </a:r>
          </a:p>
          <a:p>
            <a:pPr marL="0" indent="0">
              <a:buFont typeface="Arial" pitchFamily="34" charset="0"/>
              <a:buNone/>
            </a:pPr>
            <a:r>
              <a:rPr lang="en-US" sz="2400" dirty="0"/>
              <a:t>What does this mean for you?............................................... </a:t>
            </a:r>
            <a:r>
              <a:rPr lang="en-US" sz="2400" b="1" dirty="0"/>
              <a:t>5</a:t>
            </a:r>
          </a:p>
          <a:p>
            <a:pPr marL="0" indent="0">
              <a:buFont typeface="Arial" pitchFamily="34" charset="0"/>
              <a:buNone/>
            </a:pPr>
            <a:r>
              <a:rPr lang="en-US" sz="2400" dirty="0"/>
              <a:t>Resources …………………………………………………………………..…….. </a:t>
            </a:r>
            <a:r>
              <a:rPr lang="en-US" sz="2400" b="1" dirty="0"/>
              <a:t>8</a:t>
            </a:r>
          </a:p>
          <a:p>
            <a:pPr marL="0" indent="0">
              <a:buFont typeface="Arial" pitchFamily="34" charset="0"/>
              <a:buNone/>
            </a:pPr>
            <a:r>
              <a:rPr lang="en-US" sz="2400" dirty="0"/>
              <a:t>Understanding Pay Types and Overtime Eligibility……………… </a:t>
            </a:r>
            <a:r>
              <a:rPr lang="en-US" sz="2400" b="1" dirty="0"/>
              <a:t>9</a:t>
            </a:r>
          </a:p>
          <a:p>
            <a:pPr marL="0" indent="0">
              <a:buFont typeface="Arial" pitchFamily="34" charset="0"/>
              <a:buNone/>
            </a:pPr>
            <a:r>
              <a:rPr lang="en-US" sz="2400" dirty="0"/>
              <a:t>Qualified vs. Non-Qualified Time………………………………………. </a:t>
            </a:r>
            <a:r>
              <a:rPr lang="en-US" sz="2400" b="1" dirty="0"/>
              <a:t>12</a:t>
            </a:r>
          </a:p>
          <a:p>
            <a:pPr marL="0" indent="0">
              <a:buFont typeface="Arial" pitchFamily="34" charset="0"/>
              <a:buNone/>
            </a:pPr>
            <a:r>
              <a:rPr lang="en-US" sz="2400" dirty="0"/>
              <a:t>What determines if it’s qualified or non-qualified? ………….. </a:t>
            </a:r>
            <a:r>
              <a:rPr lang="en-US" sz="2400" b="1" dirty="0"/>
              <a:t>13</a:t>
            </a:r>
          </a:p>
          <a:p>
            <a:pPr marL="0" indent="0">
              <a:buFont typeface="Arial" pitchFamily="34" charset="0"/>
              <a:buNone/>
            </a:pPr>
            <a:r>
              <a:rPr lang="en-US" sz="2400" dirty="0"/>
              <a:t>Determining the Work Period ..………………………………………….</a:t>
            </a:r>
            <a:r>
              <a:rPr lang="en-US" sz="2400" b="1" dirty="0"/>
              <a:t>15</a:t>
            </a:r>
          </a:p>
          <a:p>
            <a:pPr marL="0" indent="0">
              <a:buNone/>
            </a:pPr>
            <a:r>
              <a:rPr lang="en-US" sz="2400" dirty="0"/>
              <a:t>Claiming Overtime – ACOA ………………………………………………..</a:t>
            </a:r>
            <a:r>
              <a:rPr lang="en-US" sz="2400" b="1" dirty="0"/>
              <a:t>19</a:t>
            </a:r>
          </a:p>
          <a:p>
            <a:pPr marL="0" indent="0">
              <a:buNone/>
            </a:pPr>
            <a:r>
              <a:rPr lang="en-US" sz="2400" dirty="0"/>
              <a:t>Claiming Overtime – PSEA Troopers …………………………………..</a:t>
            </a:r>
            <a:r>
              <a:rPr lang="en-US" sz="2400" b="1" dirty="0"/>
              <a:t>46</a:t>
            </a:r>
            <a:endParaRPr lang="en-US" sz="2400" dirty="0"/>
          </a:p>
          <a:p>
            <a:pPr marL="0" indent="0">
              <a:buFont typeface="Arial" pitchFamily="34" charset="0"/>
              <a:buNone/>
            </a:pPr>
            <a:endParaRPr lang="en-US" sz="2400" dirty="0"/>
          </a:p>
          <a:p>
            <a:pPr marL="0" indent="0">
              <a:buFont typeface="Arial" pitchFamily="34" charset="0"/>
              <a:buNone/>
            </a:pPr>
            <a:endParaRPr lang="en-US" sz="1200" dirty="0"/>
          </a:p>
        </p:txBody>
      </p:sp>
    </p:spTree>
    <p:extLst>
      <p:ext uri="{BB962C8B-B14F-4D97-AF65-F5344CB8AC3E}">
        <p14:creationId xmlns:p14="http://schemas.microsoft.com/office/powerpoint/2010/main" val="252720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57CDD-94EE-1476-3432-DB4DC29D8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B9BE0-3093-116C-E4AF-171113F235C1}"/>
              </a:ext>
            </a:extLst>
          </p:cNvPr>
          <p:cNvSpPr>
            <a:spLocks noGrp="1"/>
          </p:cNvSpPr>
          <p:nvPr>
            <p:ph type="title"/>
          </p:nvPr>
        </p:nvSpPr>
        <p:spPr/>
        <p:txBody>
          <a:bodyPr/>
          <a:lstStyle/>
          <a:p>
            <a:r>
              <a:rPr lang="en-US" dirty="0"/>
              <a:t>Claiming Overtime: </a:t>
            </a:r>
            <a:br>
              <a:rPr lang="en-US" dirty="0"/>
            </a:br>
            <a:r>
              <a:rPr lang="en-US" dirty="0"/>
              <a:t>ACOA</a:t>
            </a:r>
          </a:p>
        </p:txBody>
      </p:sp>
      <p:sp>
        <p:nvSpPr>
          <p:cNvPr id="3" name="Content Placeholder 2">
            <a:extLst>
              <a:ext uri="{FF2B5EF4-FFF2-40B4-BE49-F238E27FC236}">
                <a16:creationId xmlns:a16="http://schemas.microsoft.com/office/drawing/2014/main" id="{FBA19BFC-3FE9-0B42-62E1-B37521EDB9B6}"/>
              </a:ext>
            </a:extLst>
          </p:cNvPr>
          <p:cNvSpPr>
            <a:spLocks noGrp="1"/>
          </p:cNvSpPr>
          <p:nvPr>
            <p:ph idx="1"/>
          </p:nvPr>
        </p:nvSpPr>
        <p:spPr>
          <a:xfrm>
            <a:off x="457200" y="1981200"/>
            <a:ext cx="8229600" cy="4495800"/>
          </a:xfrm>
        </p:spPr>
        <p:txBody>
          <a:bodyPr>
            <a:normAutofit fontScale="62500" lnSpcReduction="20000"/>
          </a:bodyPr>
          <a:lstStyle/>
          <a:p>
            <a:pPr marL="0" indent="0">
              <a:buNone/>
            </a:pPr>
            <a:r>
              <a:rPr lang="en-US" dirty="0"/>
              <a:t>This section includes visual examples of how to correctly record nonqualifying and qualifying overtime on a timesheet. It is specifically intended for ACOA bargaining unit members.</a:t>
            </a:r>
          </a:p>
          <a:p>
            <a:pPr marL="0" indent="0">
              <a:buNone/>
            </a:pPr>
            <a:endParaRPr lang="en-US" dirty="0"/>
          </a:p>
          <a:p>
            <a:pPr marL="0" indent="0">
              <a:buNone/>
            </a:pPr>
            <a:r>
              <a:rPr lang="en-US" sz="2900" dirty="0"/>
              <a:t>The ACOA contract specifies 2 different schedules; 42-Hour and 84-Hour</a:t>
            </a:r>
          </a:p>
          <a:p>
            <a:pPr lvl="1"/>
            <a:r>
              <a:rPr lang="en-US" sz="2900" dirty="0"/>
              <a:t>42-Hour schedule </a:t>
            </a:r>
          </a:p>
          <a:p>
            <a:pPr lvl="2"/>
            <a:r>
              <a:rPr lang="en-US" sz="2900" dirty="0"/>
              <a:t>5 days on/2 days off </a:t>
            </a:r>
          </a:p>
          <a:p>
            <a:pPr lvl="2"/>
            <a:r>
              <a:rPr lang="en-US" sz="2900" dirty="0"/>
              <a:t>1-week work period (Thursday through Wednesday)</a:t>
            </a:r>
          </a:p>
          <a:p>
            <a:pPr lvl="2"/>
            <a:r>
              <a:rPr lang="en-US" sz="2900" b="1" dirty="0"/>
              <a:t>Threshold for qualifying overtime is 43 hours in 1 week</a:t>
            </a:r>
          </a:p>
          <a:p>
            <a:pPr lvl="1"/>
            <a:r>
              <a:rPr lang="en-US" sz="2900" dirty="0"/>
              <a:t>84-Hour schedule </a:t>
            </a:r>
          </a:p>
          <a:p>
            <a:pPr lvl="2"/>
            <a:r>
              <a:rPr lang="en-US" sz="2900" dirty="0"/>
              <a:t>1 week on/1 week off </a:t>
            </a:r>
          </a:p>
          <a:p>
            <a:pPr lvl="2"/>
            <a:r>
              <a:rPr lang="en-US" sz="2900" dirty="0"/>
              <a:t>2-week work period beginning on the first day of the pay period.</a:t>
            </a:r>
          </a:p>
          <a:p>
            <a:pPr lvl="2"/>
            <a:r>
              <a:rPr lang="en-US" sz="2900" b="1" dirty="0"/>
              <a:t>Threshold for qualifying overtime is 86 hours in 2 weeks</a:t>
            </a:r>
          </a:p>
          <a:p>
            <a:pPr marL="0" indent="0">
              <a:buNone/>
            </a:pPr>
            <a:endParaRPr lang="en-US" dirty="0"/>
          </a:p>
          <a:p>
            <a:pPr marL="0" indent="0">
              <a:buNone/>
            </a:pPr>
            <a:r>
              <a:rPr lang="en-US" dirty="0"/>
              <a:t>Please note: The following examples are intended as a helpful guide only. They do not cover every possible time-reporting situation. </a:t>
            </a:r>
          </a:p>
        </p:txBody>
      </p:sp>
      <p:sp>
        <p:nvSpPr>
          <p:cNvPr id="4" name="Slide Number Placeholder 3">
            <a:extLst>
              <a:ext uri="{FF2B5EF4-FFF2-40B4-BE49-F238E27FC236}">
                <a16:creationId xmlns:a16="http://schemas.microsoft.com/office/drawing/2014/main" id="{A9865AE1-14AB-3B49-099F-EDF2CAFDE3D6}"/>
              </a:ext>
            </a:extLst>
          </p:cNvPr>
          <p:cNvSpPr>
            <a:spLocks noGrp="1"/>
          </p:cNvSpPr>
          <p:nvPr>
            <p:ph type="sldNum" sz="quarter" idx="12"/>
          </p:nvPr>
        </p:nvSpPr>
        <p:spPr/>
        <p:txBody>
          <a:bodyPr/>
          <a:lstStyle/>
          <a:p>
            <a:fld id="{16669D4F-D4E3-4BE2-9B53-62C895D914DA}" type="slidenum">
              <a:rPr lang="en-US" smtClean="0"/>
              <a:pPr/>
              <a:t>20</a:t>
            </a:fld>
            <a:endParaRPr lang="en-US"/>
          </a:p>
        </p:txBody>
      </p:sp>
    </p:spTree>
    <p:extLst>
      <p:ext uri="{BB962C8B-B14F-4D97-AF65-F5344CB8AC3E}">
        <p14:creationId xmlns:p14="http://schemas.microsoft.com/office/powerpoint/2010/main" val="45345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D998E-E87C-7DA7-D045-022929B1E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9158B-AF23-A98D-3C66-AC65D745024A}"/>
              </a:ext>
            </a:extLst>
          </p:cNvPr>
          <p:cNvSpPr>
            <a:spLocks noGrp="1"/>
          </p:cNvSpPr>
          <p:nvPr>
            <p:ph type="title"/>
          </p:nvPr>
        </p:nvSpPr>
        <p:spPr>
          <a:xfrm>
            <a:off x="228600" y="419102"/>
            <a:ext cx="5867400" cy="1219200"/>
          </a:xfrm>
        </p:spPr>
        <p:txBody>
          <a:bodyPr>
            <a:normAutofit fontScale="90000"/>
          </a:bodyPr>
          <a:lstStyle/>
          <a:p>
            <a:r>
              <a:rPr lang="en-US" dirty="0"/>
              <a:t>Law Enforcement FLSA Threshold per Work Period Length</a:t>
            </a:r>
          </a:p>
        </p:txBody>
      </p:sp>
      <p:sp>
        <p:nvSpPr>
          <p:cNvPr id="4" name="Slide Number Placeholder 3">
            <a:extLst>
              <a:ext uri="{FF2B5EF4-FFF2-40B4-BE49-F238E27FC236}">
                <a16:creationId xmlns:a16="http://schemas.microsoft.com/office/drawing/2014/main" id="{8DE2B434-F50F-628B-16C4-486D813C8085}"/>
              </a:ext>
            </a:extLst>
          </p:cNvPr>
          <p:cNvSpPr>
            <a:spLocks noGrp="1"/>
          </p:cNvSpPr>
          <p:nvPr>
            <p:ph type="sldNum" sz="quarter" idx="12"/>
          </p:nvPr>
        </p:nvSpPr>
        <p:spPr/>
        <p:txBody>
          <a:bodyPr/>
          <a:lstStyle/>
          <a:p>
            <a:fld id="{16669D4F-D4E3-4BE2-9B53-62C895D914DA}" type="slidenum">
              <a:rPr lang="en-US" smtClean="0"/>
              <a:pPr/>
              <a:t>21</a:t>
            </a:fld>
            <a:endParaRPr lang="en-US"/>
          </a:p>
        </p:txBody>
      </p:sp>
      <p:graphicFrame>
        <p:nvGraphicFramePr>
          <p:cNvPr id="6" name="Table 5">
            <a:extLst>
              <a:ext uri="{FF2B5EF4-FFF2-40B4-BE49-F238E27FC236}">
                <a16:creationId xmlns:a16="http://schemas.microsoft.com/office/drawing/2014/main" id="{1B896B60-D5AE-1EFA-3430-7D136202FACF}"/>
              </a:ext>
            </a:extLst>
          </p:cNvPr>
          <p:cNvGraphicFramePr>
            <a:graphicFrameLocks noGrp="1"/>
          </p:cNvGraphicFramePr>
          <p:nvPr>
            <p:extLst>
              <p:ext uri="{D42A27DB-BD31-4B8C-83A1-F6EECF244321}">
                <p14:modId xmlns:p14="http://schemas.microsoft.com/office/powerpoint/2010/main" val="786782365"/>
              </p:ext>
            </p:extLst>
          </p:nvPr>
        </p:nvGraphicFramePr>
        <p:xfrm>
          <a:off x="1066800" y="3886200"/>
          <a:ext cx="7010400" cy="18491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925611275"/>
                    </a:ext>
                  </a:extLst>
                </a:gridCol>
                <a:gridCol w="3505200">
                  <a:extLst>
                    <a:ext uri="{9D8B030D-6E8A-4147-A177-3AD203B41FA5}">
                      <a16:colId xmlns:a16="http://schemas.microsoft.com/office/drawing/2014/main" val="1061920349"/>
                    </a:ext>
                  </a:extLst>
                </a:gridCol>
              </a:tblGrid>
              <a:tr h="142240">
                <a:tc>
                  <a:txBody>
                    <a:bodyPr/>
                    <a:lstStyle/>
                    <a:p>
                      <a:pPr algn="ctr"/>
                      <a:r>
                        <a:rPr lang="en-US" dirty="0"/>
                        <a:t>Work Period</a:t>
                      </a:r>
                    </a:p>
                  </a:txBody>
                  <a:tcPr/>
                </a:tc>
                <a:tc>
                  <a:txBody>
                    <a:bodyPr/>
                    <a:lstStyle/>
                    <a:p>
                      <a:pPr algn="ctr"/>
                      <a:r>
                        <a:rPr lang="en-US" dirty="0"/>
                        <a:t>Law Enforcement FLSA Threshold</a:t>
                      </a:r>
                    </a:p>
                  </a:txBody>
                  <a:tcPr/>
                </a:tc>
                <a:extLst>
                  <a:ext uri="{0D108BD9-81ED-4DB2-BD59-A6C34878D82A}">
                    <a16:rowId xmlns:a16="http://schemas.microsoft.com/office/drawing/2014/main" val="1535732257"/>
                  </a:ext>
                </a:extLst>
              </a:tr>
              <a:tr h="370840">
                <a:tc>
                  <a:txBody>
                    <a:bodyPr/>
                    <a:lstStyle/>
                    <a:p>
                      <a:pPr algn="ctr"/>
                      <a:r>
                        <a:rPr lang="en-US" dirty="0"/>
                        <a:t>28 days</a:t>
                      </a:r>
                    </a:p>
                  </a:txBody>
                  <a:tcPr/>
                </a:tc>
                <a:tc>
                  <a:txBody>
                    <a:bodyPr/>
                    <a:lstStyle/>
                    <a:p>
                      <a:pPr algn="ctr"/>
                      <a:r>
                        <a:rPr lang="en-US" dirty="0"/>
                        <a:t>171 hours</a:t>
                      </a:r>
                    </a:p>
                  </a:txBody>
                  <a:tcPr/>
                </a:tc>
                <a:extLst>
                  <a:ext uri="{0D108BD9-81ED-4DB2-BD59-A6C34878D82A}">
                    <a16:rowId xmlns:a16="http://schemas.microsoft.com/office/drawing/2014/main" val="1717024339"/>
                  </a:ext>
                </a:extLst>
              </a:tr>
              <a:tr h="370840">
                <a:tc>
                  <a:txBody>
                    <a:bodyPr/>
                    <a:lstStyle/>
                    <a:p>
                      <a:pPr algn="ctr"/>
                      <a:r>
                        <a:rPr lang="en-US" dirty="0"/>
                        <a:t>21 days</a:t>
                      </a:r>
                    </a:p>
                  </a:txBody>
                  <a:tcPr/>
                </a:tc>
                <a:tc>
                  <a:txBody>
                    <a:bodyPr/>
                    <a:lstStyle/>
                    <a:p>
                      <a:pPr algn="ctr"/>
                      <a:r>
                        <a:rPr lang="en-US" dirty="0"/>
                        <a:t>128 hours</a:t>
                      </a:r>
                    </a:p>
                  </a:txBody>
                  <a:tcPr/>
                </a:tc>
                <a:extLst>
                  <a:ext uri="{0D108BD9-81ED-4DB2-BD59-A6C34878D82A}">
                    <a16:rowId xmlns:a16="http://schemas.microsoft.com/office/drawing/2014/main" val="2819687506"/>
                  </a:ext>
                </a:extLst>
              </a:tr>
              <a:tr h="370840">
                <a:tc>
                  <a:txBody>
                    <a:bodyPr/>
                    <a:lstStyle/>
                    <a:p>
                      <a:pPr algn="ctr"/>
                      <a:r>
                        <a:rPr lang="en-US" dirty="0"/>
                        <a:t>14 days</a:t>
                      </a:r>
                    </a:p>
                  </a:txBody>
                  <a:tcPr/>
                </a:tc>
                <a:tc>
                  <a:txBody>
                    <a:bodyPr/>
                    <a:lstStyle/>
                    <a:p>
                      <a:pPr algn="ctr"/>
                      <a:r>
                        <a:rPr lang="en-US" dirty="0"/>
                        <a:t>86 hours</a:t>
                      </a:r>
                    </a:p>
                  </a:txBody>
                  <a:tcPr/>
                </a:tc>
                <a:extLst>
                  <a:ext uri="{0D108BD9-81ED-4DB2-BD59-A6C34878D82A}">
                    <a16:rowId xmlns:a16="http://schemas.microsoft.com/office/drawing/2014/main" val="1537368179"/>
                  </a:ext>
                </a:extLst>
              </a:tr>
              <a:tr h="370840">
                <a:tc>
                  <a:txBody>
                    <a:bodyPr/>
                    <a:lstStyle/>
                    <a:p>
                      <a:pPr algn="ctr"/>
                      <a:r>
                        <a:rPr lang="en-US" dirty="0"/>
                        <a:t>7 days</a:t>
                      </a:r>
                    </a:p>
                  </a:txBody>
                  <a:tcPr/>
                </a:tc>
                <a:tc>
                  <a:txBody>
                    <a:bodyPr/>
                    <a:lstStyle/>
                    <a:p>
                      <a:pPr algn="ctr"/>
                      <a:r>
                        <a:rPr lang="en-US" dirty="0"/>
                        <a:t>43 hours</a:t>
                      </a:r>
                    </a:p>
                  </a:txBody>
                  <a:tcPr/>
                </a:tc>
                <a:extLst>
                  <a:ext uri="{0D108BD9-81ED-4DB2-BD59-A6C34878D82A}">
                    <a16:rowId xmlns:a16="http://schemas.microsoft.com/office/drawing/2014/main" val="2120713778"/>
                  </a:ext>
                </a:extLst>
              </a:tr>
            </a:tbl>
          </a:graphicData>
        </a:graphic>
      </p:graphicFrame>
      <p:sp>
        <p:nvSpPr>
          <p:cNvPr id="9" name="Content Placeholder 2">
            <a:extLst>
              <a:ext uri="{FF2B5EF4-FFF2-40B4-BE49-F238E27FC236}">
                <a16:creationId xmlns:a16="http://schemas.microsoft.com/office/drawing/2014/main" id="{6782129A-0A7C-FB06-32CC-71150EA1D7FA}"/>
              </a:ext>
            </a:extLst>
          </p:cNvPr>
          <p:cNvSpPr>
            <a:spLocks noGrp="1"/>
          </p:cNvSpPr>
          <p:nvPr>
            <p:ph idx="1"/>
          </p:nvPr>
        </p:nvSpPr>
        <p:spPr>
          <a:xfrm>
            <a:off x="457200" y="1981201"/>
            <a:ext cx="8229600" cy="2362200"/>
          </a:xfrm>
        </p:spPr>
        <p:txBody>
          <a:bodyPr>
            <a:normAutofit/>
          </a:bodyPr>
          <a:lstStyle/>
          <a:p>
            <a:r>
              <a:rPr lang="en-US" dirty="0"/>
              <a:t>The chart below outlines the FLSA qualifying overtime thresholds based on the length of the work period.</a:t>
            </a:r>
          </a:p>
        </p:txBody>
      </p:sp>
    </p:spTree>
    <p:extLst>
      <p:ext uri="{BB962C8B-B14F-4D97-AF65-F5344CB8AC3E}">
        <p14:creationId xmlns:p14="http://schemas.microsoft.com/office/powerpoint/2010/main" val="753076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69D4F-D4E3-4BE2-9B53-62C895D914DA}" type="slidenum">
              <a:rPr lang="en-US" smtClean="0"/>
              <a:pPr/>
              <a:t>22</a:t>
            </a:fld>
            <a:endParaRPr lang="en-US"/>
          </a:p>
        </p:txBody>
      </p:sp>
      <p:pic>
        <p:nvPicPr>
          <p:cNvPr id="3" name="Picture 2">
            <a:extLst>
              <a:ext uri="{FF2B5EF4-FFF2-40B4-BE49-F238E27FC236}">
                <a16:creationId xmlns:a16="http://schemas.microsoft.com/office/drawing/2014/main" id="{EDB67BC5-7D47-8539-AF24-DC86DACB9D2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24599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056E5-5ED9-9EA2-93B7-68922BA63249}"/>
              </a:ext>
            </a:extLst>
          </p:cNvPr>
          <p:cNvSpPr>
            <a:spLocks noGrp="1"/>
          </p:cNvSpPr>
          <p:nvPr>
            <p:ph type="sldNum" sz="quarter" idx="12"/>
          </p:nvPr>
        </p:nvSpPr>
        <p:spPr/>
        <p:txBody>
          <a:bodyPr/>
          <a:lstStyle/>
          <a:p>
            <a:fld id="{16669D4F-D4E3-4BE2-9B53-62C895D914DA}" type="slidenum">
              <a:rPr lang="en-US" smtClean="0"/>
              <a:pPr/>
              <a:t>23</a:t>
            </a:fld>
            <a:endParaRPr lang="en-US"/>
          </a:p>
        </p:txBody>
      </p:sp>
      <p:pic>
        <p:nvPicPr>
          <p:cNvPr id="3" name="Picture 2">
            <a:extLst>
              <a:ext uri="{FF2B5EF4-FFF2-40B4-BE49-F238E27FC236}">
                <a16:creationId xmlns:a16="http://schemas.microsoft.com/office/drawing/2014/main" id="{55107821-A823-380B-E442-592C7DB8119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90058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4D0F46-0D5B-7F50-2002-F2814D528D3C}"/>
              </a:ext>
            </a:extLst>
          </p:cNvPr>
          <p:cNvSpPr>
            <a:spLocks noGrp="1"/>
          </p:cNvSpPr>
          <p:nvPr>
            <p:ph type="sldNum" sz="quarter" idx="12"/>
          </p:nvPr>
        </p:nvSpPr>
        <p:spPr/>
        <p:txBody>
          <a:bodyPr/>
          <a:lstStyle/>
          <a:p>
            <a:fld id="{16669D4F-D4E3-4BE2-9B53-62C895D914DA}" type="slidenum">
              <a:rPr lang="en-US" smtClean="0"/>
              <a:pPr/>
              <a:t>24</a:t>
            </a:fld>
            <a:endParaRPr lang="en-US"/>
          </a:p>
        </p:txBody>
      </p:sp>
      <p:pic>
        <p:nvPicPr>
          <p:cNvPr id="6" name="Picture 5">
            <a:extLst>
              <a:ext uri="{FF2B5EF4-FFF2-40B4-BE49-F238E27FC236}">
                <a16:creationId xmlns:a16="http://schemas.microsoft.com/office/drawing/2014/main" id="{128DBEB4-197F-7BF8-5B48-C3E1F21E453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64679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2C486-F386-F7F1-1B40-CED9537A167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40B9BB-8890-CE4C-BBD1-822B16AAE009}"/>
              </a:ext>
            </a:extLst>
          </p:cNvPr>
          <p:cNvSpPr>
            <a:spLocks noGrp="1"/>
          </p:cNvSpPr>
          <p:nvPr>
            <p:ph type="sldNum" sz="quarter" idx="12"/>
          </p:nvPr>
        </p:nvSpPr>
        <p:spPr/>
        <p:txBody>
          <a:bodyPr/>
          <a:lstStyle/>
          <a:p>
            <a:fld id="{16669D4F-D4E3-4BE2-9B53-62C895D914DA}" type="slidenum">
              <a:rPr lang="en-US" smtClean="0"/>
              <a:pPr/>
              <a:t>25</a:t>
            </a:fld>
            <a:endParaRPr lang="en-US"/>
          </a:p>
        </p:txBody>
      </p:sp>
      <p:pic>
        <p:nvPicPr>
          <p:cNvPr id="10" name="Picture 9">
            <a:extLst>
              <a:ext uri="{FF2B5EF4-FFF2-40B4-BE49-F238E27FC236}">
                <a16:creationId xmlns:a16="http://schemas.microsoft.com/office/drawing/2014/main" id="{B166CE81-8DA6-9254-B932-B0962C3B548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53323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A6716-34A6-6852-E7AA-6E88D145C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43136-C12C-9C7E-794E-8F8D467CF373}"/>
              </a:ext>
            </a:extLst>
          </p:cNvPr>
          <p:cNvSpPr>
            <a:spLocks noGrp="1"/>
          </p:cNvSpPr>
          <p:nvPr>
            <p:ph type="title"/>
          </p:nvPr>
        </p:nvSpPr>
        <p:spPr/>
        <p:txBody>
          <a:bodyPr/>
          <a:lstStyle/>
          <a:p>
            <a:r>
              <a:rPr lang="en-US" dirty="0"/>
              <a:t>What determines if it’s qualified or non-qualified?</a:t>
            </a:r>
          </a:p>
        </p:txBody>
      </p:sp>
      <p:sp>
        <p:nvSpPr>
          <p:cNvPr id="3" name="Content Placeholder 2">
            <a:extLst>
              <a:ext uri="{FF2B5EF4-FFF2-40B4-BE49-F238E27FC236}">
                <a16:creationId xmlns:a16="http://schemas.microsoft.com/office/drawing/2014/main" id="{16F962D6-3165-6A1B-0344-11F9B5974254}"/>
              </a:ext>
            </a:extLst>
          </p:cNvPr>
          <p:cNvSpPr>
            <a:spLocks noGrp="1"/>
          </p:cNvSpPr>
          <p:nvPr>
            <p:ph idx="1"/>
          </p:nvPr>
        </p:nvSpPr>
        <p:spPr/>
        <p:txBody>
          <a:bodyPr>
            <a:normAutofit fontScale="55000" lnSpcReduction="20000"/>
          </a:bodyPr>
          <a:lstStyle/>
          <a:p>
            <a:pPr marL="0" indent="0">
              <a:buNone/>
            </a:pPr>
            <a:r>
              <a:rPr lang="en-US" b="1" dirty="0">
                <a:highlight>
                  <a:srgbClr val="FFFF00"/>
                </a:highlight>
              </a:rPr>
              <a:t>Pro Tip! </a:t>
            </a:r>
          </a:p>
          <a:p>
            <a:pPr marL="0" indent="0">
              <a:buNone/>
            </a:pPr>
            <a:r>
              <a:rPr lang="en-US" dirty="0"/>
              <a:t>To determine how many hours at a pay rate of 1.5x or more within a week should be considered qualified and verify accurate reporting, proceed with the following steps.</a:t>
            </a:r>
          </a:p>
          <a:p>
            <a:pPr marL="0" indent="0">
              <a:buNone/>
            </a:pPr>
            <a:endParaRPr lang="en-US" dirty="0"/>
          </a:p>
          <a:p>
            <a:pPr marL="0" indent="0">
              <a:buNone/>
            </a:pPr>
            <a:r>
              <a:rPr lang="en-US" sz="3600" b="1" dirty="0"/>
              <a:t>Step 1: </a:t>
            </a:r>
            <a:r>
              <a:rPr lang="en-US" sz="3600" dirty="0"/>
              <a:t>Calculate hours physically worked </a:t>
            </a:r>
            <a:r>
              <a:rPr lang="en-US" sz="3600" u="sng" dirty="0"/>
              <a:t>within the work period</a:t>
            </a:r>
            <a:r>
              <a:rPr lang="en-US" sz="3600" dirty="0"/>
              <a:t>.</a:t>
            </a:r>
          </a:p>
          <a:p>
            <a:r>
              <a:rPr lang="en-US" dirty="0"/>
              <a:t>Add up all hours physically worked during the workweek.</a:t>
            </a:r>
          </a:p>
          <a:p>
            <a:r>
              <a:rPr lang="en-US" dirty="0"/>
              <a:t>Exclude any leave or holiday hours </a:t>
            </a:r>
            <a:r>
              <a:rPr lang="en-US" i="1" dirty="0"/>
              <a:t>– only actual time worked counts. </a:t>
            </a:r>
          </a:p>
          <a:p>
            <a:pPr marL="0" indent="0">
              <a:buNone/>
            </a:pPr>
            <a:endParaRPr lang="en-US" i="1" dirty="0"/>
          </a:p>
          <a:p>
            <a:pPr marL="0" indent="0">
              <a:buNone/>
            </a:pPr>
            <a:r>
              <a:rPr lang="en-US" sz="3600" b="1" dirty="0"/>
              <a:t>Step 2: </a:t>
            </a:r>
            <a:r>
              <a:rPr lang="en-US" sz="3600" dirty="0"/>
              <a:t>Compare Against the FLSA threshold for the work period length</a:t>
            </a:r>
          </a:p>
          <a:p>
            <a:r>
              <a:rPr lang="en-US" dirty="0"/>
              <a:t>If total hours physically worked exceed the threshold, the number of hours above the threshold should be how many hours are recorded as qualified time within that work period. </a:t>
            </a:r>
          </a:p>
          <a:p>
            <a:pPr lvl="1"/>
            <a:r>
              <a:rPr lang="en-US" dirty="0"/>
              <a:t>If pay at a rate of 1.5x or higher are included in reaching (but not exceeding) 40 hours, those hours are considered non-qualified.</a:t>
            </a:r>
          </a:p>
          <a:p>
            <a:r>
              <a:rPr lang="en-US" dirty="0"/>
              <a:t>If total physical hours worked are less than the FLSA threshold, all pay at a rate of 1.5x or more is considered non-qualified. </a:t>
            </a:r>
          </a:p>
          <a:p>
            <a:pPr marL="0" indent="0">
              <a:buNone/>
            </a:pPr>
            <a:endParaRPr lang="en-US" dirty="0"/>
          </a:p>
        </p:txBody>
      </p:sp>
      <p:sp>
        <p:nvSpPr>
          <p:cNvPr id="4" name="Slide Number Placeholder 3">
            <a:extLst>
              <a:ext uri="{FF2B5EF4-FFF2-40B4-BE49-F238E27FC236}">
                <a16:creationId xmlns:a16="http://schemas.microsoft.com/office/drawing/2014/main" id="{210C9025-5A65-016E-2F90-6EA4A00E78FC}"/>
              </a:ext>
            </a:extLst>
          </p:cNvPr>
          <p:cNvSpPr>
            <a:spLocks noGrp="1"/>
          </p:cNvSpPr>
          <p:nvPr>
            <p:ph type="sldNum" sz="quarter" idx="12"/>
          </p:nvPr>
        </p:nvSpPr>
        <p:spPr/>
        <p:txBody>
          <a:bodyPr/>
          <a:lstStyle/>
          <a:p>
            <a:fld id="{16669D4F-D4E3-4BE2-9B53-62C895D914DA}" type="slidenum">
              <a:rPr lang="en-US" smtClean="0"/>
              <a:pPr/>
              <a:t>26</a:t>
            </a:fld>
            <a:endParaRPr lang="en-US"/>
          </a:p>
        </p:txBody>
      </p:sp>
    </p:spTree>
    <p:extLst>
      <p:ext uri="{BB962C8B-B14F-4D97-AF65-F5344CB8AC3E}">
        <p14:creationId xmlns:p14="http://schemas.microsoft.com/office/powerpoint/2010/main" val="3732331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EB19A-CC49-0D7D-818D-0EF8C85D7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077C1-9314-DEC8-18A2-99881E6539A7}"/>
              </a:ext>
            </a:extLst>
          </p:cNvPr>
          <p:cNvSpPr>
            <a:spLocks noGrp="1"/>
          </p:cNvSpPr>
          <p:nvPr>
            <p:ph type="title"/>
          </p:nvPr>
        </p:nvSpPr>
        <p:spPr/>
        <p:txBody>
          <a:bodyPr/>
          <a:lstStyle/>
          <a:p>
            <a:r>
              <a:rPr lang="en-US" dirty="0"/>
              <a:t>What determines if it’s qualified or non-qualified?</a:t>
            </a:r>
          </a:p>
        </p:txBody>
      </p:sp>
      <p:sp>
        <p:nvSpPr>
          <p:cNvPr id="3" name="Content Placeholder 2">
            <a:extLst>
              <a:ext uri="{FF2B5EF4-FFF2-40B4-BE49-F238E27FC236}">
                <a16:creationId xmlns:a16="http://schemas.microsoft.com/office/drawing/2014/main" id="{1EEB212E-3247-0107-B5CE-A70E4EFD1156}"/>
              </a:ext>
            </a:extLst>
          </p:cNvPr>
          <p:cNvSpPr>
            <a:spLocks noGrp="1"/>
          </p:cNvSpPr>
          <p:nvPr>
            <p:ph idx="1"/>
          </p:nvPr>
        </p:nvSpPr>
        <p:spPr/>
        <p:txBody>
          <a:bodyPr>
            <a:normAutofit fontScale="62500" lnSpcReduction="20000"/>
          </a:bodyPr>
          <a:lstStyle/>
          <a:p>
            <a:pPr marL="0" indent="0">
              <a:buNone/>
            </a:pPr>
            <a:r>
              <a:rPr lang="en-US" dirty="0"/>
              <a:t>Example:</a:t>
            </a:r>
          </a:p>
          <a:p>
            <a:pPr marL="0" indent="0">
              <a:buNone/>
            </a:pPr>
            <a:r>
              <a:rPr lang="en-US" dirty="0"/>
              <a:t>An employee physically worked 54:00 hours in a work period and has a FLSA requirement of 43:00 hours. </a:t>
            </a:r>
          </a:p>
          <a:p>
            <a:pPr marL="0" indent="0">
              <a:buNone/>
            </a:pPr>
            <a:endParaRPr lang="en-US" dirty="0"/>
          </a:p>
          <a:p>
            <a:pPr marL="0" indent="0" algn="ctr">
              <a:buNone/>
            </a:pPr>
            <a:r>
              <a:rPr lang="en-US" b="1" dirty="0"/>
              <a:t>54:00 – 43:00 = 11:00</a:t>
            </a:r>
          </a:p>
          <a:p>
            <a:pPr marL="0" indent="0">
              <a:buNone/>
            </a:pPr>
            <a:endParaRPr lang="en-US" dirty="0"/>
          </a:p>
          <a:p>
            <a:pPr marL="0" indent="0">
              <a:buNone/>
            </a:pPr>
            <a:r>
              <a:rPr lang="en-US" dirty="0"/>
              <a:t>54:00 </a:t>
            </a:r>
            <a:r>
              <a:rPr lang="en-US" i="1" dirty="0"/>
              <a:t>(hours physically worked in a work period) </a:t>
            </a:r>
            <a:r>
              <a:rPr lang="en-US" dirty="0"/>
              <a:t>minus 43:00 </a:t>
            </a:r>
            <a:r>
              <a:rPr lang="en-US" i="1" dirty="0"/>
              <a:t>(FLSA qualified time threshold)</a:t>
            </a:r>
            <a:r>
              <a:rPr lang="en-US" dirty="0"/>
              <a:t> = 11:00 hours of qualified time to be recorded on timesheet for that week.</a:t>
            </a:r>
          </a:p>
          <a:p>
            <a:pPr marL="0" indent="0">
              <a:buNone/>
            </a:pPr>
            <a:endParaRPr lang="en-US" i="1" dirty="0"/>
          </a:p>
          <a:p>
            <a:pPr marL="0" indent="0">
              <a:buNone/>
            </a:pPr>
            <a:r>
              <a:rPr lang="en-US" dirty="0"/>
              <a:t>Considering the FLSA threshold for qualified time is 43:00 hours, and a total of 54:00 hours in that work period were worked, 11:00 hours in the work period must be considered qualified – whether that be overtime, holiday premium pay, recall/call back, or double time.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128D285-1536-8E53-7B09-C46E8FE6CC4C}"/>
              </a:ext>
            </a:extLst>
          </p:cNvPr>
          <p:cNvSpPr>
            <a:spLocks noGrp="1"/>
          </p:cNvSpPr>
          <p:nvPr>
            <p:ph type="sldNum" sz="quarter" idx="12"/>
          </p:nvPr>
        </p:nvSpPr>
        <p:spPr/>
        <p:txBody>
          <a:bodyPr/>
          <a:lstStyle/>
          <a:p>
            <a:fld id="{16669D4F-D4E3-4BE2-9B53-62C895D914DA}" type="slidenum">
              <a:rPr lang="en-US" smtClean="0"/>
              <a:pPr/>
              <a:t>27</a:t>
            </a:fld>
            <a:endParaRPr lang="en-US"/>
          </a:p>
        </p:txBody>
      </p:sp>
    </p:spTree>
    <p:extLst>
      <p:ext uri="{BB962C8B-B14F-4D97-AF65-F5344CB8AC3E}">
        <p14:creationId xmlns:p14="http://schemas.microsoft.com/office/powerpoint/2010/main" val="1491604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1E5845-5F0E-3D53-9B06-A0D3F68BBDCF}"/>
              </a:ext>
            </a:extLst>
          </p:cNvPr>
          <p:cNvSpPr>
            <a:spLocks noGrp="1"/>
          </p:cNvSpPr>
          <p:nvPr>
            <p:ph type="sldNum" sz="quarter" idx="12"/>
          </p:nvPr>
        </p:nvSpPr>
        <p:spPr/>
        <p:txBody>
          <a:bodyPr/>
          <a:lstStyle/>
          <a:p>
            <a:fld id="{16669D4F-D4E3-4BE2-9B53-62C895D914DA}" type="slidenum">
              <a:rPr lang="en-US" smtClean="0"/>
              <a:pPr/>
              <a:t>28</a:t>
            </a:fld>
            <a:endParaRPr lang="en-US"/>
          </a:p>
        </p:txBody>
      </p:sp>
      <p:pic>
        <p:nvPicPr>
          <p:cNvPr id="10" name="Picture 9">
            <a:extLst>
              <a:ext uri="{FF2B5EF4-FFF2-40B4-BE49-F238E27FC236}">
                <a16:creationId xmlns:a16="http://schemas.microsoft.com/office/drawing/2014/main" id="{5E3E4015-A594-DB78-AD9C-C728CF038F8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96837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08EB56-BA2D-621C-EBC3-76ABE6EDEDBC}"/>
              </a:ext>
            </a:extLst>
          </p:cNvPr>
          <p:cNvSpPr>
            <a:spLocks noGrp="1"/>
          </p:cNvSpPr>
          <p:nvPr>
            <p:ph type="sldNum" sz="quarter" idx="12"/>
          </p:nvPr>
        </p:nvSpPr>
        <p:spPr/>
        <p:txBody>
          <a:bodyPr/>
          <a:lstStyle/>
          <a:p>
            <a:fld id="{16669D4F-D4E3-4BE2-9B53-62C895D914DA}" type="slidenum">
              <a:rPr lang="en-US" smtClean="0"/>
              <a:pPr/>
              <a:t>29</a:t>
            </a:fld>
            <a:endParaRPr lang="en-US"/>
          </a:p>
        </p:txBody>
      </p:sp>
      <p:pic>
        <p:nvPicPr>
          <p:cNvPr id="3" name="Picture 2">
            <a:extLst>
              <a:ext uri="{FF2B5EF4-FFF2-40B4-BE49-F238E27FC236}">
                <a16:creationId xmlns:a16="http://schemas.microsoft.com/office/drawing/2014/main" id="{15E1F8F6-4D4B-711B-0135-F32FB33574F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8595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662630-2CF2-4FDC-8F4C-CD8554108FA6}"/>
              </a:ext>
            </a:extLst>
          </p:cNvPr>
          <p:cNvSpPr>
            <a:spLocks noGrp="1"/>
          </p:cNvSpPr>
          <p:nvPr>
            <p:ph type="title"/>
          </p:nvPr>
        </p:nvSpPr>
        <p:spPr/>
        <p:txBody>
          <a:bodyPr/>
          <a:lstStyle/>
          <a:p>
            <a:r>
              <a:rPr lang="en-US" dirty="0"/>
              <a:t>Background</a:t>
            </a:r>
          </a:p>
        </p:txBody>
      </p:sp>
      <p:sp>
        <p:nvSpPr>
          <p:cNvPr id="8" name="Content Placeholder 7">
            <a:extLst>
              <a:ext uri="{FF2B5EF4-FFF2-40B4-BE49-F238E27FC236}">
                <a16:creationId xmlns:a16="http://schemas.microsoft.com/office/drawing/2014/main" id="{E9D58816-5591-41C0-8229-6E41100CD264}"/>
              </a:ext>
            </a:extLst>
          </p:cNvPr>
          <p:cNvSpPr>
            <a:spLocks noGrp="1"/>
          </p:cNvSpPr>
          <p:nvPr>
            <p:ph idx="1"/>
          </p:nvPr>
        </p:nvSpPr>
        <p:spPr/>
        <p:txBody>
          <a:bodyPr>
            <a:normAutofit fontScale="85000" lnSpcReduction="10000"/>
          </a:bodyPr>
          <a:lstStyle/>
          <a:p>
            <a:pPr marL="0" indent="0">
              <a:buNone/>
            </a:pPr>
            <a:r>
              <a:rPr lang="en-US" dirty="0"/>
              <a:t>Beginning December 22, 2025 for PSEA employees and December 18, 2025 for ACOA employees, the State of Alaska will adopt revised timesheet procedures to align with the requirements of Public Law 119-21 (the One Big Beautiful Bill Act).</a:t>
            </a:r>
          </a:p>
          <a:p>
            <a:pPr marL="0" indent="0">
              <a:buNone/>
            </a:pPr>
            <a:endParaRPr lang="en-US" dirty="0"/>
          </a:p>
          <a:p>
            <a:pPr marL="0" indent="0">
              <a:buNone/>
            </a:pPr>
            <a:r>
              <a:rPr lang="en-US" dirty="0"/>
              <a:t>This federal law introduced a new tax deduction for eligible overtime earnings through 2028. To support accurate reporting, the State is implementing updated procedures for recording overtime and premium pay.</a:t>
            </a:r>
          </a:p>
        </p:txBody>
      </p:sp>
      <p:sp>
        <p:nvSpPr>
          <p:cNvPr id="4" name="Slide Number Placeholder 3"/>
          <p:cNvSpPr>
            <a:spLocks noGrp="1"/>
          </p:cNvSpPr>
          <p:nvPr>
            <p:ph type="sldNum" sz="quarter" idx="12"/>
          </p:nvPr>
        </p:nvSpPr>
        <p:spPr/>
        <p:txBody>
          <a:bodyPr/>
          <a:lstStyle/>
          <a:p>
            <a:fld id="{16669D4F-D4E3-4BE2-9B53-62C895D914DA}" type="slidenum">
              <a:rPr lang="en-US" smtClean="0"/>
              <a:pPr/>
              <a:t>3</a:t>
            </a:fld>
            <a:endParaRPr lang="en-US"/>
          </a:p>
        </p:txBody>
      </p:sp>
    </p:spTree>
    <p:extLst>
      <p:ext uri="{BB962C8B-B14F-4D97-AF65-F5344CB8AC3E}">
        <p14:creationId xmlns:p14="http://schemas.microsoft.com/office/powerpoint/2010/main" val="4192734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0C4273-FB3C-D7CE-B1D9-5431759AA1C4}"/>
              </a:ext>
            </a:extLst>
          </p:cNvPr>
          <p:cNvSpPr>
            <a:spLocks noGrp="1"/>
          </p:cNvSpPr>
          <p:nvPr>
            <p:ph type="sldNum" sz="quarter" idx="12"/>
          </p:nvPr>
        </p:nvSpPr>
        <p:spPr/>
        <p:txBody>
          <a:bodyPr/>
          <a:lstStyle/>
          <a:p>
            <a:fld id="{16669D4F-D4E3-4BE2-9B53-62C895D914DA}" type="slidenum">
              <a:rPr lang="en-US" smtClean="0"/>
              <a:pPr/>
              <a:t>30</a:t>
            </a:fld>
            <a:endParaRPr lang="en-US"/>
          </a:p>
        </p:txBody>
      </p:sp>
      <p:pic>
        <p:nvPicPr>
          <p:cNvPr id="6" name="Picture 5">
            <a:extLst>
              <a:ext uri="{FF2B5EF4-FFF2-40B4-BE49-F238E27FC236}">
                <a16:creationId xmlns:a16="http://schemas.microsoft.com/office/drawing/2014/main" id="{0AC87E3E-0F7D-C766-1339-EC0ADEB629BC}"/>
              </a:ext>
            </a:extLst>
          </p:cNvPr>
          <p:cNvPicPr>
            <a:picLocks noChangeAspect="1"/>
          </p:cNvPicPr>
          <p:nvPr/>
        </p:nvPicPr>
        <p:blipFill>
          <a:blip r:embed="rId3"/>
          <a:stretch>
            <a:fillRect/>
          </a:stretch>
        </p:blipFill>
        <p:spPr>
          <a:xfrm>
            <a:off x="0" y="0"/>
            <a:ext cx="9144000" cy="6857999"/>
          </a:xfrm>
          <a:prstGeom prst="rect">
            <a:avLst/>
          </a:prstGeom>
        </p:spPr>
      </p:pic>
    </p:spTree>
    <p:extLst>
      <p:ext uri="{BB962C8B-B14F-4D97-AF65-F5344CB8AC3E}">
        <p14:creationId xmlns:p14="http://schemas.microsoft.com/office/powerpoint/2010/main" val="3485899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537F7E-8270-7818-F12F-548311FB4B44}"/>
              </a:ext>
            </a:extLst>
          </p:cNvPr>
          <p:cNvSpPr>
            <a:spLocks noGrp="1"/>
          </p:cNvSpPr>
          <p:nvPr>
            <p:ph type="sldNum" sz="quarter" idx="12"/>
          </p:nvPr>
        </p:nvSpPr>
        <p:spPr/>
        <p:txBody>
          <a:bodyPr/>
          <a:lstStyle/>
          <a:p>
            <a:fld id="{16669D4F-D4E3-4BE2-9B53-62C895D914DA}" type="slidenum">
              <a:rPr lang="en-US" smtClean="0"/>
              <a:pPr/>
              <a:t>31</a:t>
            </a:fld>
            <a:endParaRPr lang="en-US"/>
          </a:p>
        </p:txBody>
      </p:sp>
      <p:pic>
        <p:nvPicPr>
          <p:cNvPr id="8" name="Picture 7">
            <a:extLst>
              <a:ext uri="{FF2B5EF4-FFF2-40B4-BE49-F238E27FC236}">
                <a16:creationId xmlns:a16="http://schemas.microsoft.com/office/drawing/2014/main" id="{C090F9D6-8155-EB55-0DBF-C59CB30B70B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0955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22FA0-DFED-A529-9371-EB8E4215B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828E0-27DB-A0A3-035E-8A924949B1D9}"/>
              </a:ext>
            </a:extLst>
          </p:cNvPr>
          <p:cNvSpPr>
            <a:spLocks noGrp="1"/>
          </p:cNvSpPr>
          <p:nvPr>
            <p:ph type="title"/>
          </p:nvPr>
        </p:nvSpPr>
        <p:spPr/>
        <p:txBody>
          <a:bodyPr/>
          <a:lstStyle/>
          <a:p>
            <a:r>
              <a:rPr lang="en-US" dirty="0"/>
              <a:t>Holiday Premium Pay</a:t>
            </a:r>
          </a:p>
        </p:txBody>
      </p:sp>
      <p:sp>
        <p:nvSpPr>
          <p:cNvPr id="3" name="Content Placeholder 2">
            <a:extLst>
              <a:ext uri="{FF2B5EF4-FFF2-40B4-BE49-F238E27FC236}">
                <a16:creationId xmlns:a16="http://schemas.microsoft.com/office/drawing/2014/main" id="{26E32932-F318-CB84-353E-E9BE8920BCA1}"/>
              </a:ext>
            </a:extLst>
          </p:cNvPr>
          <p:cNvSpPr>
            <a:spLocks noGrp="1"/>
          </p:cNvSpPr>
          <p:nvPr>
            <p:ph idx="1"/>
          </p:nvPr>
        </p:nvSpPr>
        <p:spPr/>
        <p:txBody>
          <a:bodyPr>
            <a:normAutofit fontScale="85000" lnSpcReduction="20000"/>
          </a:bodyPr>
          <a:lstStyle/>
          <a:p>
            <a:r>
              <a:rPr lang="en-US" dirty="0"/>
              <a:t>Holiday Premium Pay is paid to employees at time and a half for hours worked on the holiday. It will be considered qualifying or non qualifying depending on if the employee has met the work period threshold to earn qualifying overtime. </a:t>
            </a:r>
          </a:p>
          <a:p>
            <a:r>
              <a:rPr lang="en-US" dirty="0"/>
              <a:t>In addition, all other codes tied to hours worked on the holiday—such as swing differential or grave differential—will follow the same rules. These hours are treated as non‑qualifying until the threshold is reached, and once the threshold is met, they are classified as qualifying</a:t>
            </a:r>
          </a:p>
        </p:txBody>
      </p:sp>
      <p:sp>
        <p:nvSpPr>
          <p:cNvPr id="4" name="Slide Number Placeholder 3">
            <a:extLst>
              <a:ext uri="{FF2B5EF4-FFF2-40B4-BE49-F238E27FC236}">
                <a16:creationId xmlns:a16="http://schemas.microsoft.com/office/drawing/2014/main" id="{58945AC6-5132-AB18-F24C-A23A43030959}"/>
              </a:ext>
            </a:extLst>
          </p:cNvPr>
          <p:cNvSpPr>
            <a:spLocks noGrp="1"/>
          </p:cNvSpPr>
          <p:nvPr>
            <p:ph type="sldNum" sz="quarter" idx="12"/>
          </p:nvPr>
        </p:nvSpPr>
        <p:spPr/>
        <p:txBody>
          <a:bodyPr/>
          <a:lstStyle/>
          <a:p>
            <a:fld id="{16669D4F-D4E3-4BE2-9B53-62C895D914DA}" type="slidenum">
              <a:rPr lang="en-US" smtClean="0"/>
              <a:pPr/>
              <a:t>32</a:t>
            </a:fld>
            <a:endParaRPr lang="en-US"/>
          </a:p>
        </p:txBody>
      </p:sp>
    </p:spTree>
    <p:extLst>
      <p:ext uri="{BB962C8B-B14F-4D97-AF65-F5344CB8AC3E}">
        <p14:creationId xmlns:p14="http://schemas.microsoft.com/office/powerpoint/2010/main" val="3479684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90640F-B892-5DB3-14AB-8D0239959FA9}"/>
              </a:ext>
            </a:extLst>
          </p:cNvPr>
          <p:cNvSpPr>
            <a:spLocks noGrp="1"/>
          </p:cNvSpPr>
          <p:nvPr>
            <p:ph type="sldNum" sz="quarter" idx="12"/>
          </p:nvPr>
        </p:nvSpPr>
        <p:spPr/>
        <p:txBody>
          <a:bodyPr/>
          <a:lstStyle/>
          <a:p>
            <a:fld id="{16669D4F-D4E3-4BE2-9B53-62C895D914DA}" type="slidenum">
              <a:rPr lang="en-US" smtClean="0"/>
              <a:pPr/>
              <a:t>33</a:t>
            </a:fld>
            <a:endParaRPr lang="en-US"/>
          </a:p>
        </p:txBody>
      </p:sp>
      <p:pic>
        <p:nvPicPr>
          <p:cNvPr id="3" name="Picture 2">
            <a:extLst>
              <a:ext uri="{FF2B5EF4-FFF2-40B4-BE49-F238E27FC236}">
                <a16:creationId xmlns:a16="http://schemas.microsoft.com/office/drawing/2014/main" id="{FD2F7641-0B72-900F-E902-8E28BF7F53D4}"/>
              </a:ext>
            </a:extLst>
          </p:cNvPr>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311450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72A6EA-0C7D-5FCB-CEAD-9F2B242B4D58}"/>
              </a:ext>
            </a:extLst>
          </p:cNvPr>
          <p:cNvSpPr>
            <a:spLocks noGrp="1"/>
          </p:cNvSpPr>
          <p:nvPr>
            <p:ph type="sldNum" sz="quarter" idx="12"/>
          </p:nvPr>
        </p:nvSpPr>
        <p:spPr/>
        <p:txBody>
          <a:bodyPr/>
          <a:lstStyle/>
          <a:p>
            <a:fld id="{16669D4F-D4E3-4BE2-9B53-62C895D914DA}" type="slidenum">
              <a:rPr lang="en-US" smtClean="0"/>
              <a:pPr/>
              <a:t>34</a:t>
            </a:fld>
            <a:endParaRPr lang="en-US"/>
          </a:p>
        </p:txBody>
      </p:sp>
      <p:pic>
        <p:nvPicPr>
          <p:cNvPr id="3" name="Picture 2">
            <a:extLst>
              <a:ext uri="{FF2B5EF4-FFF2-40B4-BE49-F238E27FC236}">
                <a16:creationId xmlns:a16="http://schemas.microsoft.com/office/drawing/2014/main" id="{547B1FB3-17DB-91AF-A749-6B5E4E42D18E}"/>
              </a:ext>
            </a:extLst>
          </p:cNvPr>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3937166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699FAE-8943-7038-8D9C-AAC683D71E9C}"/>
              </a:ext>
            </a:extLst>
          </p:cNvPr>
          <p:cNvSpPr>
            <a:spLocks noGrp="1"/>
          </p:cNvSpPr>
          <p:nvPr>
            <p:ph type="sldNum" sz="quarter" idx="12"/>
          </p:nvPr>
        </p:nvSpPr>
        <p:spPr/>
        <p:txBody>
          <a:bodyPr/>
          <a:lstStyle/>
          <a:p>
            <a:fld id="{16669D4F-D4E3-4BE2-9B53-62C895D914DA}" type="slidenum">
              <a:rPr lang="en-US" smtClean="0"/>
              <a:pPr/>
              <a:t>35</a:t>
            </a:fld>
            <a:endParaRPr lang="en-US"/>
          </a:p>
        </p:txBody>
      </p:sp>
      <p:pic>
        <p:nvPicPr>
          <p:cNvPr id="3" name="Picture 2">
            <a:extLst>
              <a:ext uri="{FF2B5EF4-FFF2-40B4-BE49-F238E27FC236}">
                <a16:creationId xmlns:a16="http://schemas.microsoft.com/office/drawing/2014/main" id="{7F6B2803-A701-AD7D-8B46-69F86806D4F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24685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8A869-E304-EEAC-0AA9-D09FD88A290A}"/>
              </a:ext>
            </a:extLst>
          </p:cNvPr>
          <p:cNvSpPr>
            <a:spLocks noGrp="1"/>
          </p:cNvSpPr>
          <p:nvPr>
            <p:ph type="sldNum" sz="quarter" idx="12"/>
          </p:nvPr>
        </p:nvSpPr>
        <p:spPr/>
        <p:txBody>
          <a:bodyPr/>
          <a:lstStyle/>
          <a:p>
            <a:fld id="{16669D4F-D4E3-4BE2-9B53-62C895D914DA}" type="slidenum">
              <a:rPr lang="en-US" smtClean="0"/>
              <a:pPr/>
              <a:t>36</a:t>
            </a:fld>
            <a:endParaRPr lang="en-US"/>
          </a:p>
        </p:txBody>
      </p:sp>
      <p:pic>
        <p:nvPicPr>
          <p:cNvPr id="6" name="Picture 5">
            <a:extLst>
              <a:ext uri="{FF2B5EF4-FFF2-40B4-BE49-F238E27FC236}">
                <a16:creationId xmlns:a16="http://schemas.microsoft.com/office/drawing/2014/main" id="{376C48C3-FF81-5E51-9238-9BE7099B0B7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23830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9D3FED-6722-CD7D-933A-F3792E3F40EE}"/>
              </a:ext>
            </a:extLst>
          </p:cNvPr>
          <p:cNvSpPr>
            <a:spLocks noGrp="1"/>
          </p:cNvSpPr>
          <p:nvPr>
            <p:ph type="sldNum" sz="quarter" idx="12"/>
          </p:nvPr>
        </p:nvSpPr>
        <p:spPr/>
        <p:txBody>
          <a:bodyPr/>
          <a:lstStyle/>
          <a:p>
            <a:fld id="{16669D4F-D4E3-4BE2-9B53-62C895D914DA}" type="slidenum">
              <a:rPr lang="en-US" smtClean="0"/>
              <a:pPr/>
              <a:t>37</a:t>
            </a:fld>
            <a:endParaRPr lang="en-US"/>
          </a:p>
        </p:txBody>
      </p:sp>
      <p:pic>
        <p:nvPicPr>
          <p:cNvPr id="8" name="Picture 7">
            <a:extLst>
              <a:ext uri="{FF2B5EF4-FFF2-40B4-BE49-F238E27FC236}">
                <a16:creationId xmlns:a16="http://schemas.microsoft.com/office/drawing/2014/main" id="{F17FF50F-9B68-014C-AF68-22410A6638A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75307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25A61-9ED3-C127-3A7E-0501E8F7D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25009-01BF-EA98-6236-5CD902C8A411}"/>
              </a:ext>
            </a:extLst>
          </p:cNvPr>
          <p:cNvSpPr>
            <a:spLocks noGrp="1"/>
          </p:cNvSpPr>
          <p:nvPr>
            <p:ph type="title"/>
          </p:nvPr>
        </p:nvSpPr>
        <p:spPr/>
        <p:txBody>
          <a:bodyPr/>
          <a:lstStyle/>
          <a:p>
            <a:r>
              <a:rPr lang="en-US" dirty="0"/>
              <a:t>Shift Differentials and other Premium Pays </a:t>
            </a:r>
          </a:p>
        </p:txBody>
      </p:sp>
      <p:sp>
        <p:nvSpPr>
          <p:cNvPr id="3" name="Content Placeholder 2">
            <a:extLst>
              <a:ext uri="{FF2B5EF4-FFF2-40B4-BE49-F238E27FC236}">
                <a16:creationId xmlns:a16="http://schemas.microsoft.com/office/drawing/2014/main" id="{0D45977C-A912-B64B-3160-1CC19440814A}"/>
              </a:ext>
            </a:extLst>
          </p:cNvPr>
          <p:cNvSpPr>
            <a:spLocks noGrp="1"/>
          </p:cNvSpPr>
          <p:nvPr>
            <p:ph idx="1"/>
          </p:nvPr>
        </p:nvSpPr>
        <p:spPr>
          <a:xfrm>
            <a:off x="432816" y="1896808"/>
            <a:ext cx="8229600" cy="4648200"/>
          </a:xfrm>
        </p:spPr>
        <p:txBody>
          <a:bodyPr>
            <a:normAutofit fontScale="55000" lnSpcReduction="20000"/>
          </a:bodyPr>
          <a:lstStyle/>
          <a:p>
            <a:pPr marL="0" indent="0">
              <a:buNone/>
            </a:pPr>
            <a:r>
              <a:rPr lang="en-US" b="1" u="sng" dirty="0">
                <a:solidFill>
                  <a:srgbClr val="FF0000"/>
                </a:solidFill>
              </a:rPr>
              <a:t>Important Clarification:</a:t>
            </a:r>
            <a:endParaRPr lang="en-US" dirty="0">
              <a:solidFill>
                <a:srgbClr val="FF0000"/>
              </a:solidFill>
            </a:endParaRPr>
          </a:p>
          <a:p>
            <a:pPr marL="0" indent="0">
              <a:buNone/>
            </a:pPr>
            <a:r>
              <a:rPr lang="en-US" sz="4200" dirty="0"/>
              <a:t>When an employee qualifies for a shift differential (other premium pays that correspond with hours worked) and earns overtime, the shift differential must align with the type of overtime being claimed. </a:t>
            </a:r>
          </a:p>
          <a:p>
            <a:pPr marL="0" indent="0">
              <a:buNone/>
            </a:pPr>
            <a:endParaRPr lang="en-US" sz="4200" dirty="0"/>
          </a:p>
          <a:p>
            <a:pPr marL="0" indent="0">
              <a:buNone/>
            </a:pPr>
            <a:r>
              <a:rPr lang="en-US" sz="4200" dirty="0"/>
              <a:t>If the overtime is non-qualified, the corresponding shift differential must also be non-qualified. If the overtime is qualified, the shift differential must be qualified as well. </a:t>
            </a:r>
          </a:p>
          <a:p>
            <a:pPr marL="0" indent="0">
              <a:buNone/>
            </a:pPr>
            <a:endParaRPr lang="en-US" sz="4200" dirty="0"/>
          </a:p>
          <a:p>
            <a:pPr marL="0" indent="0">
              <a:buNone/>
            </a:pPr>
            <a:r>
              <a:rPr lang="en-US" sz="4200" dirty="0"/>
              <a:t>The shift differential and overtime type should always match—they must never be recorded differently. </a:t>
            </a:r>
          </a:p>
          <a:p>
            <a:pPr marL="0" indent="0">
              <a:buNone/>
            </a:pPr>
            <a:r>
              <a:rPr lang="en-US" sz="4200" dirty="0"/>
              <a:t>This includes:</a:t>
            </a:r>
          </a:p>
          <a:p>
            <a:pPr lvl="1"/>
            <a:r>
              <a:rPr lang="en-US" sz="3300" dirty="0"/>
              <a:t>Swing Differential: 260N, 260Q</a:t>
            </a:r>
          </a:p>
          <a:p>
            <a:pPr lvl="1"/>
            <a:r>
              <a:rPr lang="en-US" sz="3300" dirty="0"/>
              <a:t>Grave Differential: 270N, 270Q</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700C4137-0CDE-795B-8C0D-A2CD3523EB92}"/>
              </a:ext>
            </a:extLst>
          </p:cNvPr>
          <p:cNvSpPr>
            <a:spLocks noGrp="1"/>
          </p:cNvSpPr>
          <p:nvPr>
            <p:ph type="sldNum" sz="quarter" idx="12"/>
          </p:nvPr>
        </p:nvSpPr>
        <p:spPr/>
        <p:txBody>
          <a:bodyPr/>
          <a:lstStyle/>
          <a:p>
            <a:fld id="{16669D4F-D4E3-4BE2-9B53-62C895D914DA}" type="slidenum">
              <a:rPr lang="en-US" smtClean="0"/>
              <a:pPr/>
              <a:t>38</a:t>
            </a:fld>
            <a:endParaRPr lang="en-US"/>
          </a:p>
        </p:txBody>
      </p:sp>
    </p:spTree>
    <p:extLst>
      <p:ext uri="{BB962C8B-B14F-4D97-AF65-F5344CB8AC3E}">
        <p14:creationId xmlns:p14="http://schemas.microsoft.com/office/powerpoint/2010/main" val="2742022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94898-3351-CA49-49E6-A0A26158A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3A36B-C178-2AC0-F055-564EC58AFC7E}"/>
              </a:ext>
            </a:extLst>
          </p:cNvPr>
          <p:cNvSpPr>
            <a:spLocks noGrp="1"/>
          </p:cNvSpPr>
          <p:nvPr>
            <p:ph type="title"/>
          </p:nvPr>
        </p:nvSpPr>
        <p:spPr/>
        <p:txBody>
          <a:bodyPr/>
          <a:lstStyle/>
          <a:p>
            <a:r>
              <a:rPr lang="en-US" dirty="0"/>
              <a:t>Claiming Swing and Grave Shift Differentials</a:t>
            </a:r>
          </a:p>
        </p:txBody>
      </p:sp>
      <p:sp>
        <p:nvSpPr>
          <p:cNvPr id="3" name="Content Placeholder 2">
            <a:extLst>
              <a:ext uri="{FF2B5EF4-FFF2-40B4-BE49-F238E27FC236}">
                <a16:creationId xmlns:a16="http://schemas.microsoft.com/office/drawing/2014/main" id="{41C63B48-715A-62AD-CEFF-F617B4B2DB2E}"/>
              </a:ext>
            </a:extLst>
          </p:cNvPr>
          <p:cNvSpPr>
            <a:spLocks noGrp="1"/>
          </p:cNvSpPr>
          <p:nvPr>
            <p:ph idx="1"/>
          </p:nvPr>
        </p:nvSpPr>
        <p:spPr/>
        <p:txBody>
          <a:bodyPr>
            <a:normAutofit fontScale="92500" lnSpcReduction="10000"/>
          </a:bodyPr>
          <a:lstStyle/>
          <a:p>
            <a:pPr marL="0" indent="0">
              <a:buNone/>
            </a:pPr>
            <a:r>
              <a:rPr lang="en-US" sz="2400" u="sng" dirty="0"/>
              <a:t>Examples</a:t>
            </a:r>
            <a:r>
              <a:rPr lang="en-US" sz="2400" dirty="0"/>
              <a:t>: </a:t>
            </a:r>
          </a:p>
          <a:p>
            <a:r>
              <a:rPr lang="en-US" sz="2400" dirty="0"/>
              <a:t>If an employee is claiming swing shift differential in combination with non-qualified overtime (Event Code </a:t>
            </a:r>
            <a:r>
              <a:rPr lang="en-US" sz="2400" b="1" dirty="0"/>
              <a:t>251N</a:t>
            </a:r>
            <a:r>
              <a:rPr lang="en-US" sz="2400" dirty="0"/>
              <a:t>), they should claim non-qualified Swing OT (Event Code </a:t>
            </a:r>
            <a:r>
              <a:rPr lang="en-US" sz="2400" b="1" dirty="0"/>
              <a:t>260N</a:t>
            </a:r>
            <a:r>
              <a:rPr lang="en-US" sz="2400" dirty="0"/>
              <a:t>).</a:t>
            </a:r>
          </a:p>
          <a:p>
            <a:r>
              <a:rPr lang="en-US" sz="2400" dirty="0"/>
              <a:t>If an employee is claiming swing shift differential in combination with qualified overtime (Event Code </a:t>
            </a:r>
            <a:r>
              <a:rPr lang="en-US" sz="2400" b="1" dirty="0"/>
              <a:t>251Q</a:t>
            </a:r>
            <a:r>
              <a:rPr lang="en-US" sz="2400" dirty="0"/>
              <a:t>), they should claim qualified Swing OT (Event Code </a:t>
            </a:r>
            <a:r>
              <a:rPr lang="en-US" sz="2400" b="1" dirty="0"/>
              <a:t>260Q</a:t>
            </a:r>
            <a:r>
              <a:rPr lang="en-US" sz="2400" dirty="0"/>
              <a:t>).</a:t>
            </a:r>
          </a:p>
          <a:p>
            <a:pPr marL="0" indent="0">
              <a:buNone/>
            </a:pPr>
            <a:endParaRPr lang="en-US" sz="2400" dirty="0"/>
          </a:p>
          <a:p>
            <a:pPr marL="0" indent="0">
              <a:buNone/>
            </a:pPr>
            <a:r>
              <a:rPr lang="en-US" sz="2400" u="sng" dirty="0"/>
              <a:t>Reminder</a:t>
            </a:r>
            <a:r>
              <a:rPr lang="en-US" sz="2400" dirty="0"/>
              <a:t>: </a:t>
            </a:r>
          </a:p>
          <a:p>
            <a:pPr marL="0" indent="0">
              <a:buNone/>
            </a:pPr>
            <a:r>
              <a:rPr lang="en-US" sz="2400" dirty="0"/>
              <a:t>They should never be recorded mismatched for the same timeframe. This applies to shift differentials corresponding with Overtime, Double Time, Holiday Premium Pay and Recall/Callback hours.</a:t>
            </a:r>
          </a:p>
          <a:p>
            <a:pPr marL="0" indent="0">
              <a:buNone/>
            </a:pPr>
            <a:endParaRPr lang="en-US" sz="2400" dirty="0"/>
          </a:p>
        </p:txBody>
      </p:sp>
      <p:sp>
        <p:nvSpPr>
          <p:cNvPr id="4" name="Slide Number Placeholder 3">
            <a:extLst>
              <a:ext uri="{FF2B5EF4-FFF2-40B4-BE49-F238E27FC236}">
                <a16:creationId xmlns:a16="http://schemas.microsoft.com/office/drawing/2014/main" id="{1548B13F-C056-D752-FCED-43DB36FCAFC2}"/>
              </a:ext>
            </a:extLst>
          </p:cNvPr>
          <p:cNvSpPr>
            <a:spLocks noGrp="1"/>
          </p:cNvSpPr>
          <p:nvPr>
            <p:ph type="sldNum" sz="quarter" idx="12"/>
          </p:nvPr>
        </p:nvSpPr>
        <p:spPr/>
        <p:txBody>
          <a:bodyPr/>
          <a:lstStyle/>
          <a:p>
            <a:fld id="{16669D4F-D4E3-4BE2-9B53-62C895D914DA}" type="slidenum">
              <a:rPr lang="en-US" smtClean="0"/>
              <a:pPr/>
              <a:t>39</a:t>
            </a:fld>
            <a:endParaRPr lang="en-US"/>
          </a:p>
        </p:txBody>
      </p:sp>
    </p:spTree>
    <p:extLst>
      <p:ext uri="{BB962C8B-B14F-4D97-AF65-F5344CB8AC3E}">
        <p14:creationId xmlns:p14="http://schemas.microsoft.com/office/powerpoint/2010/main" val="301537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514E0-1555-FE35-EFE2-92451D701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C6A16-B002-4C86-91F6-F51BA731D033}"/>
              </a:ext>
            </a:extLst>
          </p:cNvPr>
          <p:cNvSpPr>
            <a:spLocks noGrp="1"/>
          </p:cNvSpPr>
          <p:nvPr>
            <p:ph type="title"/>
          </p:nvPr>
        </p:nvSpPr>
        <p:spPr/>
        <p:txBody>
          <a:bodyPr/>
          <a:lstStyle/>
          <a:p>
            <a:r>
              <a:rPr lang="en-US" dirty="0"/>
              <a:t>Who does this material apply to?</a:t>
            </a:r>
          </a:p>
        </p:txBody>
      </p:sp>
      <p:sp>
        <p:nvSpPr>
          <p:cNvPr id="3" name="Content Placeholder 2">
            <a:extLst>
              <a:ext uri="{FF2B5EF4-FFF2-40B4-BE49-F238E27FC236}">
                <a16:creationId xmlns:a16="http://schemas.microsoft.com/office/drawing/2014/main" id="{BA94D8E6-EA86-AFEA-3B36-EB8085024FEA}"/>
              </a:ext>
            </a:extLst>
          </p:cNvPr>
          <p:cNvSpPr>
            <a:spLocks noGrp="1"/>
          </p:cNvSpPr>
          <p:nvPr>
            <p:ph idx="1"/>
          </p:nvPr>
        </p:nvSpPr>
        <p:spPr>
          <a:xfrm>
            <a:off x="457200" y="1981200"/>
            <a:ext cx="8229600" cy="4419600"/>
          </a:xfrm>
        </p:spPr>
        <p:txBody>
          <a:bodyPr>
            <a:normAutofit fontScale="85000" lnSpcReduction="20000"/>
          </a:bodyPr>
          <a:lstStyle/>
          <a:p>
            <a:pPr marL="0" indent="0">
              <a:buNone/>
            </a:pPr>
            <a:r>
              <a:rPr lang="en-US" sz="2400" dirty="0"/>
              <a:t>The content of this training applies to all </a:t>
            </a:r>
            <a:r>
              <a:rPr lang="en-US" sz="2400" b="1" dirty="0"/>
              <a:t>overtime eligible</a:t>
            </a:r>
            <a:r>
              <a:rPr lang="en-US" sz="2400" dirty="0"/>
              <a:t> employees in the following categories:</a:t>
            </a:r>
          </a:p>
          <a:p>
            <a:pPr marL="0" indent="0">
              <a:buNone/>
            </a:pPr>
            <a:endParaRPr lang="en-US" sz="2400" dirty="0"/>
          </a:p>
          <a:p>
            <a:r>
              <a:rPr lang="en-US" sz="2400" dirty="0"/>
              <a:t>Exempt or Partially Exempt Service</a:t>
            </a:r>
          </a:p>
          <a:p>
            <a:r>
              <a:rPr lang="en-US" sz="2400" dirty="0"/>
              <a:t>Exempt Emergency Fire Fighters (EFF)</a:t>
            </a:r>
          </a:p>
          <a:p>
            <a:r>
              <a:rPr lang="en-US" sz="2400" dirty="0"/>
              <a:t>Collective Bargaining Units including GGU, SU, LTC, CEA, </a:t>
            </a:r>
            <a:r>
              <a:rPr lang="en-US" sz="2400" b="1" dirty="0"/>
              <a:t>ACOA and PSEA </a:t>
            </a:r>
          </a:p>
          <a:p>
            <a:endParaRPr lang="en-US" sz="2400" dirty="0"/>
          </a:p>
          <a:p>
            <a:pPr marL="0" indent="0">
              <a:buNone/>
            </a:pPr>
            <a:r>
              <a:rPr lang="en-US" sz="2400" dirty="0"/>
              <a:t>All employees in these groups who are eligible for overtime should review and understand the procedures outlined in this material to ensure time is accurately reported on their timesheet.</a:t>
            </a:r>
          </a:p>
          <a:p>
            <a:pPr marL="0" indent="0">
              <a:buNone/>
            </a:pPr>
            <a:endParaRPr lang="en-US" sz="2400" dirty="0"/>
          </a:p>
          <a:p>
            <a:pPr marL="0" indent="0">
              <a:buNone/>
            </a:pPr>
            <a:r>
              <a:rPr lang="en-US" sz="2400" dirty="0"/>
              <a:t>In addition, anyone who supervises, reviews, or approves timesheets for employees in the above categories are required to become familiar with and proficient in the processes described. Accurate timesheet reporting is essential to ensure compliance with updated payroll and tax procedures. </a:t>
            </a:r>
          </a:p>
        </p:txBody>
      </p:sp>
      <p:sp>
        <p:nvSpPr>
          <p:cNvPr id="4" name="Slide Number Placeholder 3">
            <a:extLst>
              <a:ext uri="{FF2B5EF4-FFF2-40B4-BE49-F238E27FC236}">
                <a16:creationId xmlns:a16="http://schemas.microsoft.com/office/drawing/2014/main" id="{9D0C5281-B1EE-FD24-0470-CFE5271E05F5}"/>
              </a:ext>
            </a:extLst>
          </p:cNvPr>
          <p:cNvSpPr>
            <a:spLocks noGrp="1"/>
          </p:cNvSpPr>
          <p:nvPr>
            <p:ph type="sldNum" sz="quarter" idx="12"/>
          </p:nvPr>
        </p:nvSpPr>
        <p:spPr/>
        <p:txBody>
          <a:bodyPr/>
          <a:lstStyle/>
          <a:p>
            <a:fld id="{16669D4F-D4E3-4BE2-9B53-62C895D914DA}" type="slidenum">
              <a:rPr lang="en-US" smtClean="0"/>
              <a:pPr/>
              <a:t>4</a:t>
            </a:fld>
            <a:endParaRPr lang="en-US" dirty="0"/>
          </a:p>
        </p:txBody>
      </p:sp>
    </p:spTree>
    <p:extLst>
      <p:ext uri="{BB962C8B-B14F-4D97-AF65-F5344CB8AC3E}">
        <p14:creationId xmlns:p14="http://schemas.microsoft.com/office/powerpoint/2010/main" val="668964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589FB-AF0D-864D-9368-9F22A7540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6B81A-AD96-3042-6D6A-EE778949C6D9}"/>
              </a:ext>
            </a:extLst>
          </p:cNvPr>
          <p:cNvSpPr>
            <a:spLocks noGrp="1"/>
          </p:cNvSpPr>
          <p:nvPr>
            <p:ph type="title"/>
          </p:nvPr>
        </p:nvSpPr>
        <p:spPr/>
        <p:txBody>
          <a:bodyPr/>
          <a:lstStyle/>
          <a:p>
            <a:r>
              <a:rPr lang="en-US" dirty="0"/>
              <a:t>Event Codes – Swing and Grave Shift Differentials </a:t>
            </a:r>
          </a:p>
        </p:txBody>
      </p:sp>
      <p:sp>
        <p:nvSpPr>
          <p:cNvPr id="4" name="Slide Number Placeholder 3">
            <a:extLst>
              <a:ext uri="{FF2B5EF4-FFF2-40B4-BE49-F238E27FC236}">
                <a16:creationId xmlns:a16="http://schemas.microsoft.com/office/drawing/2014/main" id="{9C394693-7D67-7F26-7654-0B7B1A1DF9D1}"/>
              </a:ext>
            </a:extLst>
          </p:cNvPr>
          <p:cNvSpPr>
            <a:spLocks noGrp="1"/>
          </p:cNvSpPr>
          <p:nvPr>
            <p:ph type="sldNum" sz="quarter" idx="12"/>
          </p:nvPr>
        </p:nvSpPr>
        <p:spPr/>
        <p:txBody>
          <a:bodyPr/>
          <a:lstStyle/>
          <a:p>
            <a:fld id="{16669D4F-D4E3-4BE2-9B53-62C895D914DA}" type="slidenum">
              <a:rPr lang="en-US" smtClean="0"/>
              <a:pPr/>
              <a:t>40</a:t>
            </a:fld>
            <a:endParaRPr lang="en-US"/>
          </a:p>
        </p:txBody>
      </p:sp>
      <p:graphicFrame>
        <p:nvGraphicFramePr>
          <p:cNvPr id="11" name="Content Placeholder 10">
            <a:extLst>
              <a:ext uri="{FF2B5EF4-FFF2-40B4-BE49-F238E27FC236}">
                <a16:creationId xmlns:a16="http://schemas.microsoft.com/office/drawing/2014/main" id="{E0340CCD-C06A-6AB1-7E41-7C06C4EAE828}"/>
              </a:ext>
            </a:extLst>
          </p:cNvPr>
          <p:cNvGraphicFramePr>
            <a:graphicFrameLocks noGrp="1"/>
          </p:cNvGraphicFramePr>
          <p:nvPr>
            <p:ph idx="1"/>
          </p:nvPr>
        </p:nvGraphicFramePr>
        <p:xfrm>
          <a:off x="457200" y="1981200"/>
          <a:ext cx="8229600" cy="44094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07387754"/>
                    </a:ext>
                  </a:extLst>
                </a:gridCol>
                <a:gridCol w="2514600">
                  <a:extLst>
                    <a:ext uri="{9D8B030D-6E8A-4147-A177-3AD203B41FA5}">
                      <a16:colId xmlns:a16="http://schemas.microsoft.com/office/drawing/2014/main" val="1957245160"/>
                    </a:ext>
                  </a:extLst>
                </a:gridCol>
                <a:gridCol w="1600200">
                  <a:extLst>
                    <a:ext uri="{9D8B030D-6E8A-4147-A177-3AD203B41FA5}">
                      <a16:colId xmlns:a16="http://schemas.microsoft.com/office/drawing/2014/main" val="2064494498"/>
                    </a:ext>
                  </a:extLst>
                </a:gridCol>
                <a:gridCol w="2057400">
                  <a:extLst>
                    <a:ext uri="{9D8B030D-6E8A-4147-A177-3AD203B41FA5}">
                      <a16:colId xmlns:a16="http://schemas.microsoft.com/office/drawing/2014/main" val="1987843302"/>
                    </a:ext>
                  </a:extLst>
                </a:gridCol>
              </a:tblGrid>
              <a:tr h="370840">
                <a:tc>
                  <a:txBody>
                    <a:bodyPr/>
                    <a:lstStyle/>
                    <a:p>
                      <a:pPr algn="ctr"/>
                      <a:r>
                        <a:rPr lang="en-US" sz="2000" dirty="0"/>
                        <a:t>Shift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Pay Rate Being Earned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Qualified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Event 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699620"/>
                  </a:ext>
                </a:extLst>
              </a:tr>
              <a:tr h="370840">
                <a:tc rowSpan="5">
                  <a:txBody>
                    <a:bodyPr/>
                    <a:lstStyle/>
                    <a:p>
                      <a:pPr algn="ctr"/>
                      <a:r>
                        <a:rPr lang="en-US" b="1" dirty="0"/>
                        <a:t>Swing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Regular Pay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144571"/>
                  </a:ext>
                </a:extLst>
              </a:tr>
              <a:tr h="370840">
                <a:tc vMerge="1">
                  <a:txBody>
                    <a:bodyPr/>
                    <a:lstStyle/>
                    <a:p>
                      <a:endParaRPr lang="en-US" dirty="0"/>
                    </a:p>
                  </a:txBody>
                  <a:tcPr/>
                </a:tc>
                <a:tc>
                  <a:txBody>
                    <a:bodyPr/>
                    <a:lstStyle/>
                    <a:p>
                      <a:r>
                        <a:rPr lang="en-US" dirty="0"/>
                        <a:t>Overtime Pay Rate (1.5x)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260N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2988666"/>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Overtime Pay Rate (1.5x)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260Q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6836225"/>
                  </a:ext>
                </a:extLst>
              </a:tr>
              <a:tr h="370840">
                <a:tc vMerge="1">
                  <a:txBody>
                    <a:bodyPr/>
                    <a:lstStyle/>
                    <a:p>
                      <a:endParaRPr lang="en-US" dirty="0"/>
                    </a:p>
                  </a:txBody>
                  <a:tcPr/>
                </a:tc>
                <a:tc>
                  <a:txBody>
                    <a:bodyPr/>
                    <a:lstStyle/>
                    <a:p>
                      <a:r>
                        <a:rPr lang="en-US" dirty="0"/>
                        <a:t>Double Pay Rate (2x)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262N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534640"/>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Double Pay Rate (2x)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262Q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359443"/>
                  </a:ext>
                </a:extLst>
              </a:tr>
              <a:tr h="370840">
                <a:tc rowSpan="5">
                  <a:txBody>
                    <a:bodyPr/>
                    <a:lstStyle/>
                    <a:p>
                      <a:pPr algn="ctr"/>
                      <a:r>
                        <a:rPr lang="en-US" b="1" dirty="0"/>
                        <a:t>Grave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Regular Pay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0402378"/>
                  </a:ext>
                </a:extLst>
              </a:tr>
              <a:tr h="370840">
                <a:tc vMerge="1">
                  <a:txBody>
                    <a:bodyPr/>
                    <a:lstStyle/>
                    <a:p>
                      <a:endParaRPr lang="en-US" dirty="0"/>
                    </a:p>
                  </a:txBody>
                  <a:tcPr/>
                </a:tc>
                <a:tc>
                  <a:txBody>
                    <a:bodyPr/>
                    <a:lstStyle/>
                    <a:p>
                      <a:r>
                        <a:rPr lang="en-US" dirty="0"/>
                        <a:t>Overtime Pay Rate (1.5x)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270N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6511415"/>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Overtime Pay Rate (1.5x)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270Q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6160613"/>
                  </a:ext>
                </a:extLst>
              </a:tr>
              <a:tr h="370840">
                <a:tc vMerge="1">
                  <a:txBody>
                    <a:bodyPr/>
                    <a:lstStyle/>
                    <a:p>
                      <a:endParaRPr lang="en-US" dirty="0"/>
                    </a:p>
                  </a:txBody>
                  <a:tcPr/>
                </a:tc>
                <a:tc>
                  <a:txBody>
                    <a:bodyPr/>
                    <a:lstStyle/>
                    <a:p>
                      <a:r>
                        <a:rPr lang="en-US" dirty="0"/>
                        <a:t>Double Pay Rate (2x)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272N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3835107"/>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Double Pay Rate (2x)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272Q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385154"/>
                  </a:ext>
                </a:extLst>
              </a:tr>
            </a:tbl>
          </a:graphicData>
        </a:graphic>
      </p:graphicFrame>
    </p:spTree>
    <p:extLst>
      <p:ext uri="{BB962C8B-B14F-4D97-AF65-F5344CB8AC3E}">
        <p14:creationId xmlns:p14="http://schemas.microsoft.com/office/powerpoint/2010/main" val="2673347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41ACEC-B46E-8559-8F85-FB61BA70EFFA}"/>
              </a:ext>
            </a:extLst>
          </p:cNvPr>
          <p:cNvSpPr>
            <a:spLocks noGrp="1"/>
          </p:cNvSpPr>
          <p:nvPr>
            <p:ph type="sldNum" sz="quarter" idx="12"/>
          </p:nvPr>
        </p:nvSpPr>
        <p:spPr/>
        <p:txBody>
          <a:bodyPr/>
          <a:lstStyle/>
          <a:p>
            <a:fld id="{16669D4F-D4E3-4BE2-9B53-62C895D914DA}" type="slidenum">
              <a:rPr lang="en-US" smtClean="0"/>
              <a:pPr/>
              <a:t>41</a:t>
            </a:fld>
            <a:endParaRPr lang="en-US"/>
          </a:p>
        </p:txBody>
      </p:sp>
      <p:pic>
        <p:nvPicPr>
          <p:cNvPr id="6" name="Picture 5">
            <a:extLst>
              <a:ext uri="{FF2B5EF4-FFF2-40B4-BE49-F238E27FC236}">
                <a16:creationId xmlns:a16="http://schemas.microsoft.com/office/drawing/2014/main" id="{EA24F34A-DCBF-0C2C-3CF4-3D6A7D279DDE}"/>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137894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32FCC-F5D6-3096-9A99-B813DE1B6C19}"/>
              </a:ext>
            </a:extLst>
          </p:cNvPr>
          <p:cNvSpPr>
            <a:spLocks noGrp="1"/>
          </p:cNvSpPr>
          <p:nvPr>
            <p:ph type="sldNum" sz="quarter" idx="12"/>
          </p:nvPr>
        </p:nvSpPr>
        <p:spPr/>
        <p:txBody>
          <a:bodyPr/>
          <a:lstStyle/>
          <a:p>
            <a:fld id="{16669D4F-D4E3-4BE2-9B53-62C895D914DA}" type="slidenum">
              <a:rPr lang="en-US" smtClean="0"/>
              <a:pPr/>
              <a:t>42</a:t>
            </a:fld>
            <a:endParaRPr lang="en-US"/>
          </a:p>
        </p:txBody>
      </p:sp>
      <p:pic>
        <p:nvPicPr>
          <p:cNvPr id="3" name="Picture 2">
            <a:extLst>
              <a:ext uri="{FF2B5EF4-FFF2-40B4-BE49-F238E27FC236}">
                <a16:creationId xmlns:a16="http://schemas.microsoft.com/office/drawing/2014/main" id="{7A93DF85-0303-1088-4B8A-F5720B45387E}"/>
              </a:ext>
            </a:extLst>
          </p:cNvPr>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1570587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9C3B-2C2D-C339-E404-22B062742603}"/>
              </a:ext>
            </a:extLst>
          </p:cNvPr>
          <p:cNvSpPr>
            <a:spLocks noGrp="1"/>
          </p:cNvSpPr>
          <p:nvPr>
            <p:ph type="title"/>
          </p:nvPr>
        </p:nvSpPr>
        <p:spPr/>
        <p:txBody>
          <a:bodyPr/>
          <a:lstStyle/>
          <a:p>
            <a:r>
              <a:rPr lang="en-US" dirty="0"/>
              <a:t>Recall</a:t>
            </a:r>
          </a:p>
        </p:txBody>
      </p:sp>
      <p:sp>
        <p:nvSpPr>
          <p:cNvPr id="3" name="Content Placeholder 2">
            <a:extLst>
              <a:ext uri="{FF2B5EF4-FFF2-40B4-BE49-F238E27FC236}">
                <a16:creationId xmlns:a16="http://schemas.microsoft.com/office/drawing/2014/main" id="{8F745C45-3C2E-767D-DC97-95A8324B1AE6}"/>
              </a:ext>
            </a:extLst>
          </p:cNvPr>
          <p:cNvSpPr>
            <a:spLocks noGrp="1"/>
          </p:cNvSpPr>
          <p:nvPr>
            <p:ph idx="1"/>
          </p:nvPr>
        </p:nvSpPr>
        <p:spPr/>
        <p:txBody>
          <a:bodyPr>
            <a:normAutofit fontScale="85000" lnSpcReduction="20000"/>
          </a:bodyPr>
          <a:lstStyle/>
          <a:p>
            <a:r>
              <a:rPr lang="en-US" dirty="0"/>
              <a:t>Since Recall time pays at time and a half and corresponds with time worked, it is also subject to nonqualifying and qualifying rules. However, this only applies to the hours of recall spent physically working. </a:t>
            </a:r>
          </a:p>
          <a:p>
            <a:pPr lvl="1"/>
            <a:r>
              <a:rPr lang="en-US" dirty="0"/>
              <a:t>Applicable codes for recall within 4 hours of a shift are 243N and 243Q</a:t>
            </a:r>
          </a:p>
          <a:p>
            <a:pPr lvl="1"/>
            <a:r>
              <a:rPr lang="en-US" dirty="0"/>
              <a:t>Applicable codes for recall later than 4 hours after completion of shift are 244N, 244Q, and 245</a:t>
            </a:r>
          </a:p>
          <a:p>
            <a:r>
              <a:rPr lang="en-US" u="sng" dirty="0"/>
              <a:t>Recall code 245 used to meet the minimum guarantee of 3:00 hours of pay is not time spent physically working. Therefore, it will not have qualifying or non qualifying codes</a:t>
            </a:r>
            <a:r>
              <a:rPr lang="en-US" dirty="0"/>
              <a:t>. </a:t>
            </a:r>
          </a:p>
        </p:txBody>
      </p:sp>
      <p:sp>
        <p:nvSpPr>
          <p:cNvPr id="4" name="Slide Number Placeholder 3">
            <a:extLst>
              <a:ext uri="{FF2B5EF4-FFF2-40B4-BE49-F238E27FC236}">
                <a16:creationId xmlns:a16="http://schemas.microsoft.com/office/drawing/2014/main" id="{7EEF4E4D-F20B-D39E-97F3-83B240149918}"/>
              </a:ext>
            </a:extLst>
          </p:cNvPr>
          <p:cNvSpPr>
            <a:spLocks noGrp="1"/>
          </p:cNvSpPr>
          <p:nvPr>
            <p:ph type="sldNum" sz="quarter" idx="12"/>
          </p:nvPr>
        </p:nvSpPr>
        <p:spPr/>
        <p:txBody>
          <a:bodyPr/>
          <a:lstStyle/>
          <a:p>
            <a:fld id="{16669D4F-D4E3-4BE2-9B53-62C895D914DA}" type="slidenum">
              <a:rPr lang="en-US" smtClean="0"/>
              <a:pPr/>
              <a:t>43</a:t>
            </a:fld>
            <a:endParaRPr lang="en-US"/>
          </a:p>
        </p:txBody>
      </p:sp>
    </p:spTree>
    <p:extLst>
      <p:ext uri="{BB962C8B-B14F-4D97-AF65-F5344CB8AC3E}">
        <p14:creationId xmlns:p14="http://schemas.microsoft.com/office/powerpoint/2010/main" val="2312749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4B64EA-0C06-FFEA-E581-2AC6B764C641}"/>
              </a:ext>
            </a:extLst>
          </p:cNvPr>
          <p:cNvSpPr>
            <a:spLocks noGrp="1"/>
          </p:cNvSpPr>
          <p:nvPr>
            <p:ph type="sldNum" sz="quarter" idx="12"/>
          </p:nvPr>
        </p:nvSpPr>
        <p:spPr/>
        <p:txBody>
          <a:bodyPr/>
          <a:lstStyle/>
          <a:p>
            <a:fld id="{16669D4F-D4E3-4BE2-9B53-62C895D914DA}" type="slidenum">
              <a:rPr lang="en-US" smtClean="0"/>
              <a:pPr/>
              <a:t>44</a:t>
            </a:fld>
            <a:endParaRPr lang="en-US"/>
          </a:p>
        </p:txBody>
      </p:sp>
      <p:pic>
        <p:nvPicPr>
          <p:cNvPr id="3" name="Picture 2">
            <a:extLst>
              <a:ext uri="{FF2B5EF4-FFF2-40B4-BE49-F238E27FC236}">
                <a16:creationId xmlns:a16="http://schemas.microsoft.com/office/drawing/2014/main" id="{0D5C7DCB-1D08-E4D4-0155-D57168BAFA39}"/>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18906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ED425E-D621-A5D6-3AAF-B37422861848}"/>
              </a:ext>
            </a:extLst>
          </p:cNvPr>
          <p:cNvSpPr>
            <a:spLocks noGrp="1"/>
          </p:cNvSpPr>
          <p:nvPr>
            <p:ph type="sldNum" sz="quarter" idx="12"/>
          </p:nvPr>
        </p:nvSpPr>
        <p:spPr/>
        <p:txBody>
          <a:bodyPr/>
          <a:lstStyle/>
          <a:p>
            <a:fld id="{16669D4F-D4E3-4BE2-9B53-62C895D914DA}" type="slidenum">
              <a:rPr lang="en-US" smtClean="0"/>
              <a:pPr/>
              <a:t>45</a:t>
            </a:fld>
            <a:endParaRPr lang="en-US"/>
          </a:p>
        </p:txBody>
      </p:sp>
      <p:pic>
        <p:nvPicPr>
          <p:cNvPr id="3" name="Picture 2">
            <a:extLst>
              <a:ext uri="{FF2B5EF4-FFF2-40B4-BE49-F238E27FC236}">
                <a16:creationId xmlns:a16="http://schemas.microsoft.com/office/drawing/2014/main" id="{6474FC29-D336-D2C2-01CB-F76318245095}"/>
              </a:ext>
            </a:extLst>
          </p:cNvPr>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517131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F2800-A3FC-9F98-3C3D-9B840AE1C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A3DA1-2206-BF2F-1249-50CCCDD478D2}"/>
              </a:ext>
            </a:extLst>
          </p:cNvPr>
          <p:cNvSpPr>
            <a:spLocks noGrp="1"/>
          </p:cNvSpPr>
          <p:nvPr>
            <p:ph type="ctrTitle"/>
          </p:nvPr>
        </p:nvSpPr>
        <p:spPr/>
        <p:txBody>
          <a:bodyPr/>
          <a:lstStyle/>
          <a:p>
            <a:r>
              <a:rPr lang="en-US" dirty="0"/>
              <a:t>Claiming Overtime: PSEA Troopers</a:t>
            </a:r>
          </a:p>
        </p:txBody>
      </p:sp>
    </p:spTree>
    <p:extLst>
      <p:ext uri="{BB962C8B-B14F-4D97-AF65-F5344CB8AC3E}">
        <p14:creationId xmlns:p14="http://schemas.microsoft.com/office/powerpoint/2010/main" val="3300098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CAEAD-8EFE-4A55-9236-4230C1F17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5CC35-CEAF-1CB1-165A-893C8CCA069A}"/>
              </a:ext>
            </a:extLst>
          </p:cNvPr>
          <p:cNvSpPr>
            <a:spLocks noGrp="1"/>
          </p:cNvSpPr>
          <p:nvPr>
            <p:ph type="title"/>
          </p:nvPr>
        </p:nvSpPr>
        <p:spPr/>
        <p:txBody>
          <a:bodyPr/>
          <a:lstStyle/>
          <a:p>
            <a:r>
              <a:rPr lang="en-US" dirty="0"/>
              <a:t>Claiming Overtime: </a:t>
            </a:r>
            <a:br>
              <a:rPr lang="en-US" dirty="0"/>
            </a:br>
            <a:r>
              <a:rPr lang="en-US" dirty="0"/>
              <a:t>PSEA (DPS Troopers)</a:t>
            </a:r>
          </a:p>
        </p:txBody>
      </p:sp>
      <p:sp>
        <p:nvSpPr>
          <p:cNvPr id="3" name="Content Placeholder 2">
            <a:extLst>
              <a:ext uri="{FF2B5EF4-FFF2-40B4-BE49-F238E27FC236}">
                <a16:creationId xmlns:a16="http://schemas.microsoft.com/office/drawing/2014/main" id="{64B0C726-FDFA-4D43-9E83-08DE65F9746D}"/>
              </a:ext>
            </a:extLst>
          </p:cNvPr>
          <p:cNvSpPr>
            <a:spLocks noGrp="1"/>
          </p:cNvSpPr>
          <p:nvPr>
            <p:ph idx="1"/>
          </p:nvPr>
        </p:nvSpPr>
        <p:spPr>
          <a:xfrm>
            <a:off x="457200" y="1981200"/>
            <a:ext cx="8229600" cy="4495800"/>
          </a:xfrm>
        </p:spPr>
        <p:txBody>
          <a:bodyPr>
            <a:normAutofit fontScale="55000" lnSpcReduction="20000"/>
          </a:bodyPr>
          <a:lstStyle/>
          <a:p>
            <a:pPr marL="0" indent="0">
              <a:buNone/>
            </a:pPr>
            <a:r>
              <a:rPr lang="en-US" dirty="0"/>
              <a:t>This section includes visual examples of how to correctly record nonqualifying and qualifying overtime on a timesheet. </a:t>
            </a:r>
            <a:r>
              <a:rPr lang="en-US" u="sng" dirty="0"/>
              <a:t>It is specifically intended for PSEA bargaining unit members in Department of Public Safety (DPS).</a:t>
            </a:r>
          </a:p>
          <a:p>
            <a:pPr marL="0" indent="0">
              <a:buNone/>
            </a:pPr>
            <a:endParaRPr lang="en-US" dirty="0"/>
          </a:p>
          <a:p>
            <a:pPr marL="0" indent="0">
              <a:buNone/>
            </a:pPr>
            <a:r>
              <a:rPr lang="en-US" sz="2900" dirty="0"/>
              <a:t>The PSEA contract specifies 1 schedule:</a:t>
            </a:r>
          </a:p>
          <a:p>
            <a:pPr lvl="1"/>
            <a:r>
              <a:rPr lang="en-US" sz="2900" dirty="0"/>
              <a:t>40-hour Schedule</a:t>
            </a:r>
          </a:p>
          <a:p>
            <a:pPr lvl="2"/>
            <a:r>
              <a:rPr lang="en-US" sz="2900" dirty="0"/>
              <a:t>5 days on/2 days off or 4 days on/3 days off</a:t>
            </a:r>
          </a:p>
          <a:p>
            <a:pPr lvl="2"/>
            <a:r>
              <a:rPr lang="en-US" sz="2900" dirty="0"/>
              <a:t>1-week work period (Sunday midnight to Sunday midnight)</a:t>
            </a:r>
          </a:p>
          <a:p>
            <a:pPr lvl="2"/>
            <a:r>
              <a:rPr lang="en-US" sz="2900" b="1" dirty="0"/>
              <a:t>Threshold for qualifying overtime is 43 hours in 1 week</a:t>
            </a:r>
          </a:p>
          <a:p>
            <a:pPr marL="0" indent="0">
              <a:buNone/>
            </a:pPr>
            <a:r>
              <a:rPr lang="en-US" sz="2900" dirty="0"/>
              <a:t>PSEA also follows various alternate work weeks that can affect the work period including:</a:t>
            </a:r>
          </a:p>
          <a:p>
            <a:pPr lvl="2"/>
            <a:r>
              <a:rPr lang="en-US" sz="2900" dirty="0"/>
              <a:t>2 week on/2 week off</a:t>
            </a:r>
          </a:p>
          <a:p>
            <a:pPr lvl="3"/>
            <a:r>
              <a:rPr lang="en-US" sz="2500" dirty="0"/>
              <a:t>4-week work period</a:t>
            </a:r>
          </a:p>
          <a:p>
            <a:pPr lvl="3"/>
            <a:r>
              <a:rPr lang="en-US" sz="2500" b="1" dirty="0"/>
              <a:t>Threshold for qualifying overtime is 171 hours</a:t>
            </a:r>
          </a:p>
          <a:p>
            <a:pPr lvl="2"/>
            <a:r>
              <a:rPr lang="en-US" sz="2900" dirty="0"/>
              <a:t>84-Hour (combination of 7 days on/7 days off over 2 week period-12 hour days)</a:t>
            </a:r>
          </a:p>
          <a:p>
            <a:pPr lvl="3"/>
            <a:r>
              <a:rPr lang="en-US" sz="2500" dirty="0"/>
              <a:t>2 week work period from Sunday midnight to Sunday midnight 2 weeks later.</a:t>
            </a:r>
          </a:p>
          <a:p>
            <a:pPr lvl="3"/>
            <a:r>
              <a:rPr lang="en-US" sz="2500" b="1" dirty="0"/>
              <a:t>Threshold for qualifying overtime is 86 hours</a:t>
            </a:r>
            <a:endParaRPr lang="en-US" dirty="0"/>
          </a:p>
          <a:p>
            <a:pPr marL="0" indent="0">
              <a:buNone/>
            </a:pPr>
            <a:r>
              <a:rPr lang="en-US" dirty="0"/>
              <a:t>Please note: The following examples are intended as a helpful guide only. They do not cover every possible time-reporting situation. </a:t>
            </a:r>
          </a:p>
        </p:txBody>
      </p:sp>
      <p:sp>
        <p:nvSpPr>
          <p:cNvPr id="4" name="Slide Number Placeholder 3">
            <a:extLst>
              <a:ext uri="{FF2B5EF4-FFF2-40B4-BE49-F238E27FC236}">
                <a16:creationId xmlns:a16="http://schemas.microsoft.com/office/drawing/2014/main" id="{36872A30-5DDD-12E2-40BA-B6C526B41445}"/>
              </a:ext>
            </a:extLst>
          </p:cNvPr>
          <p:cNvSpPr>
            <a:spLocks noGrp="1"/>
          </p:cNvSpPr>
          <p:nvPr>
            <p:ph type="sldNum" sz="quarter" idx="12"/>
          </p:nvPr>
        </p:nvSpPr>
        <p:spPr/>
        <p:txBody>
          <a:bodyPr/>
          <a:lstStyle/>
          <a:p>
            <a:fld id="{16669D4F-D4E3-4BE2-9B53-62C895D914DA}" type="slidenum">
              <a:rPr lang="en-US" smtClean="0"/>
              <a:pPr/>
              <a:t>47</a:t>
            </a:fld>
            <a:endParaRPr lang="en-US"/>
          </a:p>
        </p:txBody>
      </p:sp>
    </p:spTree>
    <p:extLst>
      <p:ext uri="{BB962C8B-B14F-4D97-AF65-F5344CB8AC3E}">
        <p14:creationId xmlns:p14="http://schemas.microsoft.com/office/powerpoint/2010/main" val="1015420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F9ADD-9FA4-1BE7-7EC2-0C076A02A0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275E1-6FC2-E5F8-F9D8-52D75404A02E}"/>
              </a:ext>
            </a:extLst>
          </p:cNvPr>
          <p:cNvSpPr>
            <a:spLocks noGrp="1"/>
          </p:cNvSpPr>
          <p:nvPr>
            <p:ph type="title"/>
          </p:nvPr>
        </p:nvSpPr>
        <p:spPr>
          <a:xfrm>
            <a:off x="304800" y="428246"/>
            <a:ext cx="5867400" cy="1219200"/>
          </a:xfrm>
        </p:spPr>
        <p:txBody>
          <a:bodyPr>
            <a:normAutofit fontScale="90000"/>
          </a:bodyPr>
          <a:lstStyle/>
          <a:p>
            <a:r>
              <a:rPr lang="en-US" dirty="0"/>
              <a:t>Law Enforcement FLSA Threshold per Work Period Length</a:t>
            </a:r>
          </a:p>
        </p:txBody>
      </p:sp>
      <p:sp>
        <p:nvSpPr>
          <p:cNvPr id="4" name="Slide Number Placeholder 3">
            <a:extLst>
              <a:ext uri="{FF2B5EF4-FFF2-40B4-BE49-F238E27FC236}">
                <a16:creationId xmlns:a16="http://schemas.microsoft.com/office/drawing/2014/main" id="{A882783A-4EDE-1534-6630-C34858005DF7}"/>
              </a:ext>
            </a:extLst>
          </p:cNvPr>
          <p:cNvSpPr>
            <a:spLocks noGrp="1"/>
          </p:cNvSpPr>
          <p:nvPr>
            <p:ph type="sldNum" sz="quarter" idx="12"/>
          </p:nvPr>
        </p:nvSpPr>
        <p:spPr/>
        <p:txBody>
          <a:bodyPr/>
          <a:lstStyle/>
          <a:p>
            <a:fld id="{16669D4F-D4E3-4BE2-9B53-62C895D914DA}" type="slidenum">
              <a:rPr lang="en-US" smtClean="0"/>
              <a:pPr/>
              <a:t>48</a:t>
            </a:fld>
            <a:endParaRPr lang="en-US"/>
          </a:p>
        </p:txBody>
      </p:sp>
      <p:graphicFrame>
        <p:nvGraphicFramePr>
          <p:cNvPr id="6" name="Table 5">
            <a:extLst>
              <a:ext uri="{FF2B5EF4-FFF2-40B4-BE49-F238E27FC236}">
                <a16:creationId xmlns:a16="http://schemas.microsoft.com/office/drawing/2014/main" id="{D9E887B6-562A-5EF9-3B68-6917FE2905E4}"/>
              </a:ext>
            </a:extLst>
          </p:cNvPr>
          <p:cNvGraphicFramePr>
            <a:graphicFrameLocks noGrp="1"/>
          </p:cNvGraphicFramePr>
          <p:nvPr>
            <p:extLst>
              <p:ext uri="{D42A27DB-BD31-4B8C-83A1-F6EECF244321}">
                <p14:modId xmlns:p14="http://schemas.microsoft.com/office/powerpoint/2010/main" val="247901350"/>
              </p:ext>
            </p:extLst>
          </p:nvPr>
        </p:nvGraphicFramePr>
        <p:xfrm>
          <a:off x="1143000" y="3886200"/>
          <a:ext cx="6858000" cy="184912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3925611275"/>
                    </a:ext>
                  </a:extLst>
                </a:gridCol>
                <a:gridCol w="3429000">
                  <a:extLst>
                    <a:ext uri="{9D8B030D-6E8A-4147-A177-3AD203B41FA5}">
                      <a16:colId xmlns:a16="http://schemas.microsoft.com/office/drawing/2014/main" val="1061920349"/>
                    </a:ext>
                  </a:extLst>
                </a:gridCol>
              </a:tblGrid>
              <a:tr h="142240">
                <a:tc>
                  <a:txBody>
                    <a:bodyPr/>
                    <a:lstStyle/>
                    <a:p>
                      <a:pPr algn="ctr"/>
                      <a:r>
                        <a:rPr lang="en-US" dirty="0"/>
                        <a:t>Work Period</a:t>
                      </a:r>
                    </a:p>
                  </a:txBody>
                  <a:tcPr/>
                </a:tc>
                <a:tc>
                  <a:txBody>
                    <a:bodyPr/>
                    <a:lstStyle/>
                    <a:p>
                      <a:pPr algn="ctr"/>
                      <a:r>
                        <a:rPr lang="en-US" dirty="0"/>
                        <a:t>Law Enforcement FLSA Threshold</a:t>
                      </a:r>
                    </a:p>
                  </a:txBody>
                  <a:tcPr/>
                </a:tc>
                <a:extLst>
                  <a:ext uri="{0D108BD9-81ED-4DB2-BD59-A6C34878D82A}">
                    <a16:rowId xmlns:a16="http://schemas.microsoft.com/office/drawing/2014/main" val="1535732257"/>
                  </a:ext>
                </a:extLst>
              </a:tr>
              <a:tr h="370840">
                <a:tc>
                  <a:txBody>
                    <a:bodyPr/>
                    <a:lstStyle/>
                    <a:p>
                      <a:pPr algn="ctr"/>
                      <a:r>
                        <a:rPr lang="en-US" dirty="0"/>
                        <a:t>28 days</a:t>
                      </a:r>
                    </a:p>
                  </a:txBody>
                  <a:tcPr/>
                </a:tc>
                <a:tc>
                  <a:txBody>
                    <a:bodyPr/>
                    <a:lstStyle/>
                    <a:p>
                      <a:pPr algn="ctr"/>
                      <a:r>
                        <a:rPr lang="en-US" dirty="0"/>
                        <a:t>171 hours</a:t>
                      </a:r>
                    </a:p>
                  </a:txBody>
                  <a:tcPr/>
                </a:tc>
                <a:extLst>
                  <a:ext uri="{0D108BD9-81ED-4DB2-BD59-A6C34878D82A}">
                    <a16:rowId xmlns:a16="http://schemas.microsoft.com/office/drawing/2014/main" val="1717024339"/>
                  </a:ext>
                </a:extLst>
              </a:tr>
              <a:tr h="370840">
                <a:tc>
                  <a:txBody>
                    <a:bodyPr/>
                    <a:lstStyle/>
                    <a:p>
                      <a:pPr algn="ctr"/>
                      <a:r>
                        <a:rPr lang="en-US" dirty="0"/>
                        <a:t>21 days</a:t>
                      </a:r>
                    </a:p>
                  </a:txBody>
                  <a:tcPr/>
                </a:tc>
                <a:tc>
                  <a:txBody>
                    <a:bodyPr/>
                    <a:lstStyle/>
                    <a:p>
                      <a:pPr algn="ctr"/>
                      <a:r>
                        <a:rPr lang="en-US" dirty="0"/>
                        <a:t>128 hours</a:t>
                      </a:r>
                    </a:p>
                  </a:txBody>
                  <a:tcPr/>
                </a:tc>
                <a:extLst>
                  <a:ext uri="{0D108BD9-81ED-4DB2-BD59-A6C34878D82A}">
                    <a16:rowId xmlns:a16="http://schemas.microsoft.com/office/drawing/2014/main" val="2819687506"/>
                  </a:ext>
                </a:extLst>
              </a:tr>
              <a:tr h="370840">
                <a:tc>
                  <a:txBody>
                    <a:bodyPr/>
                    <a:lstStyle/>
                    <a:p>
                      <a:pPr algn="ctr"/>
                      <a:r>
                        <a:rPr lang="en-US" dirty="0"/>
                        <a:t>14 days</a:t>
                      </a:r>
                    </a:p>
                  </a:txBody>
                  <a:tcPr/>
                </a:tc>
                <a:tc>
                  <a:txBody>
                    <a:bodyPr/>
                    <a:lstStyle/>
                    <a:p>
                      <a:pPr algn="ctr"/>
                      <a:r>
                        <a:rPr lang="en-US" dirty="0"/>
                        <a:t>86 hours</a:t>
                      </a:r>
                    </a:p>
                  </a:txBody>
                  <a:tcPr/>
                </a:tc>
                <a:extLst>
                  <a:ext uri="{0D108BD9-81ED-4DB2-BD59-A6C34878D82A}">
                    <a16:rowId xmlns:a16="http://schemas.microsoft.com/office/drawing/2014/main" val="1537368179"/>
                  </a:ext>
                </a:extLst>
              </a:tr>
              <a:tr h="370840">
                <a:tc>
                  <a:txBody>
                    <a:bodyPr/>
                    <a:lstStyle/>
                    <a:p>
                      <a:pPr algn="ctr"/>
                      <a:r>
                        <a:rPr lang="en-US" dirty="0"/>
                        <a:t>7 days</a:t>
                      </a:r>
                    </a:p>
                  </a:txBody>
                  <a:tcPr/>
                </a:tc>
                <a:tc>
                  <a:txBody>
                    <a:bodyPr/>
                    <a:lstStyle/>
                    <a:p>
                      <a:pPr algn="ctr"/>
                      <a:r>
                        <a:rPr lang="en-US" dirty="0"/>
                        <a:t>43 hours</a:t>
                      </a:r>
                    </a:p>
                  </a:txBody>
                  <a:tcPr/>
                </a:tc>
                <a:extLst>
                  <a:ext uri="{0D108BD9-81ED-4DB2-BD59-A6C34878D82A}">
                    <a16:rowId xmlns:a16="http://schemas.microsoft.com/office/drawing/2014/main" val="2120713778"/>
                  </a:ext>
                </a:extLst>
              </a:tr>
            </a:tbl>
          </a:graphicData>
        </a:graphic>
      </p:graphicFrame>
      <p:sp>
        <p:nvSpPr>
          <p:cNvPr id="9" name="Content Placeholder 2">
            <a:extLst>
              <a:ext uri="{FF2B5EF4-FFF2-40B4-BE49-F238E27FC236}">
                <a16:creationId xmlns:a16="http://schemas.microsoft.com/office/drawing/2014/main" id="{46D9E990-FF43-F581-CB78-8BCE349DF427}"/>
              </a:ext>
            </a:extLst>
          </p:cNvPr>
          <p:cNvSpPr>
            <a:spLocks noGrp="1"/>
          </p:cNvSpPr>
          <p:nvPr>
            <p:ph idx="1"/>
          </p:nvPr>
        </p:nvSpPr>
        <p:spPr>
          <a:xfrm>
            <a:off x="457200" y="1981201"/>
            <a:ext cx="8229600" cy="2362200"/>
          </a:xfrm>
        </p:spPr>
        <p:txBody>
          <a:bodyPr>
            <a:normAutofit/>
          </a:bodyPr>
          <a:lstStyle/>
          <a:p>
            <a:r>
              <a:rPr lang="en-US" dirty="0"/>
              <a:t>The chart below outlines the FLSA qualifying overtime thresholds based on the length of the work period.</a:t>
            </a:r>
          </a:p>
        </p:txBody>
      </p:sp>
    </p:spTree>
    <p:extLst>
      <p:ext uri="{BB962C8B-B14F-4D97-AF65-F5344CB8AC3E}">
        <p14:creationId xmlns:p14="http://schemas.microsoft.com/office/powerpoint/2010/main" val="1230233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52743F-A4C2-64A0-4A5D-4126048D7EAC}"/>
              </a:ext>
            </a:extLst>
          </p:cNvPr>
          <p:cNvSpPr>
            <a:spLocks noGrp="1"/>
          </p:cNvSpPr>
          <p:nvPr>
            <p:ph type="sldNum" sz="quarter" idx="12"/>
          </p:nvPr>
        </p:nvSpPr>
        <p:spPr/>
        <p:txBody>
          <a:bodyPr/>
          <a:lstStyle/>
          <a:p>
            <a:fld id="{16669D4F-D4E3-4BE2-9B53-62C895D914DA}" type="slidenum">
              <a:rPr lang="en-US" smtClean="0"/>
              <a:pPr/>
              <a:t>49</a:t>
            </a:fld>
            <a:endParaRPr lang="en-US"/>
          </a:p>
        </p:txBody>
      </p:sp>
      <p:sp>
        <p:nvSpPr>
          <p:cNvPr id="6" name="Content Placeholder 5">
            <a:extLst>
              <a:ext uri="{FF2B5EF4-FFF2-40B4-BE49-F238E27FC236}">
                <a16:creationId xmlns:a16="http://schemas.microsoft.com/office/drawing/2014/main" id="{7110661D-1EE8-4248-C90C-14AC54B00D81}"/>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4EC98959-7265-EDEA-3C8D-BFE45B4F28D5}"/>
              </a:ext>
            </a:extLst>
          </p:cNvPr>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146163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FFC5-4B30-70CC-4F85-A02C0DEFF8A3}"/>
              </a:ext>
            </a:extLst>
          </p:cNvPr>
          <p:cNvSpPr>
            <a:spLocks noGrp="1"/>
          </p:cNvSpPr>
          <p:nvPr>
            <p:ph type="title"/>
          </p:nvPr>
        </p:nvSpPr>
        <p:spPr/>
        <p:txBody>
          <a:bodyPr/>
          <a:lstStyle/>
          <a:p>
            <a:r>
              <a:rPr lang="en-US" dirty="0"/>
              <a:t>What does this mean for you?</a:t>
            </a:r>
          </a:p>
        </p:txBody>
      </p:sp>
      <p:sp>
        <p:nvSpPr>
          <p:cNvPr id="3" name="Content Placeholder 2">
            <a:extLst>
              <a:ext uri="{FF2B5EF4-FFF2-40B4-BE49-F238E27FC236}">
                <a16:creationId xmlns:a16="http://schemas.microsoft.com/office/drawing/2014/main" id="{195A0697-A1B6-980A-ADB0-A6338007F95F}"/>
              </a:ext>
            </a:extLst>
          </p:cNvPr>
          <p:cNvSpPr>
            <a:spLocks noGrp="1"/>
          </p:cNvSpPr>
          <p:nvPr>
            <p:ph idx="1"/>
          </p:nvPr>
        </p:nvSpPr>
        <p:spPr>
          <a:xfrm>
            <a:off x="457200" y="1981200"/>
            <a:ext cx="8229600" cy="4419600"/>
          </a:xfrm>
        </p:spPr>
        <p:txBody>
          <a:bodyPr>
            <a:normAutofit fontScale="70000" lnSpcReduction="20000"/>
          </a:bodyPr>
          <a:lstStyle/>
          <a:p>
            <a:pPr marL="0" indent="0">
              <a:buNone/>
            </a:pPr>
            <a:r>
              <a:rPr lang="en-US" dirty="0"/>
              <a:t>To comply with updated tax regulations, all FLSA non-exempt (overtime eligible) employees must report applicable premium pay codes on their timesheets in a format that supports accurate processing by the Division of Finance.</a:t>
            </a:r>
          </a:p>
          <a:p>
            <a:pPr marL="0" indent="0">
              <a:buNone/>
            </a:pPr>
            <a:endParaRPr lang="en-US" dirty="0"/>
          </a:p>
          <a:p>
            <a:pPr marL="0" indent="0">
              <a:buNone/>
            </a:pPr>
            <a:r>
              <a:rPr lang="en-US" b="1" dirty="0"/>
              <a:t>These procedures do not apply to FLSA-exempt (salaried) employees, even if they have an active Letter of Agreement authorizing compensation at 1.5 times their regular rate of pay.</a:t>
            </a:r>
          </a:p>
          <a:p>
            <a:pPr marL="0" indent="0">
              <a:buNone/>
            </a:pPr>
            <a:endParaRPr lang="en-US" dirty="0"/>
          </a:p>
          <a:p>
            <a:pPr marL="0" indent="0">
              <a:buNone/>
            </a:pPr>
            <a:r>
              <a:rPr lang="en-US" dirty="0"/>
              <a:t>It is essential that supervisors reviewing and certifying employee timesheets are fully informed of the updated procedures to guarantee compliance and accurate payroll processing.</a:t>
            </a:r>
          </a:p>
        </p:txBody>
      </p:sp>
      <p:sp>
        <p:nvSpPr>
          <p:cNvPr id="4" name="Slide Number Placeholder 3">
            <a:extLst>
              <a:ext uri="{FF2B5EF4-FFF2-40B4-BE49-F238E27FC236}">
                <a16:creationId xmlns:a16="http://schemas.microsoft.com/office/drawing/2014/main" id="{E5ABD72B-35DA-03E7-3FAE-8F9FE15F0E62}"/>
              </a:ext>
            </a:extLst>
          </p:cNvPr>
          <p:cNvSpPr>
            <a:spLocks noGrp="1"/>
          </p:cNvSpPr>
          <p:nvPr>
            <p:ph type="sldNum" sz="quarter" idx="12"/>
          </p:nvPr>
        </p:nvSpPr>
        <p:spPr/>
        <p:txBody>
          <a:bodyPr/>
          <a:lstStyle/>
          <a:p>
            <a:fld id="{16669D4F-D4E3-4BE2-9B53-62C895D914DA}" type="slidenum">
              <a:rPr lang="en-US" smtClean="0"/>
              <a:pPr/>
              <a:t>5</a:t>
            </a:fld>
            <a:endParaRPr lang="en-US"/>
          </a:p>
        </p:txBody>
      </p:sp>
    </p:spTree>
    <p:extLst>
      <p:ext uri="{BB962C8B-B14F-4D97-AF65-F5344CB8AC3E}">
        <p14:creationId xmlns:p14="http://schemas.microsoft.com/office/powerpoint/2010/main" val="1852392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FFA3EE-806E-73E0-FA3E-3DC7478A07CA}"/>
              </a:ext>
            </a:extLst>
          </p:cNvPr>
          <p:cNvSpPr>
            <a:spLocks noGrp="1"/>
          </p:cNvSpPr>
          <p:nvPr>
            <p:ph type="sldNum" sz="quarter" idx="12"/>
          </p:nvPr>
        </p:nvSpPr>
        <p:spPr/>
        <p:txBody>
          <a:bodyPr/>
          <a:lstStyle/>
          <a:p>
            <a:fld id="{16669D4F-D4E3-4BE2-9B53-62C895D914DA}" type="slidenum">
              <a:rPr lang="en-US" smtClean="0"/>
              <a:pPr/>
              <a:t>50</a:t>
            </a:fld>
            <a:endParaRPr lang="en-US"/>
          </a:p>
        </p:txBody>
      </p:sp>
      <p:pic>
        <p:nvPicPr>
          <p:cNvPr id="6" name="Picture 5">
            <a:extLst>
              <a:ext uri="{FF2B5EF4-FFF2-40B4-BE49-F238E27FC236}">
                <a16:creationId xmlns:a16="http://schemas.microsoft.com/office/drawing/2014/main" id="{C1C5791E-1E0D-9A53-515D-7962EEC6D60D}"/>
              </a:ext>
            </a:extLst>
          </p:cNvPr>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734897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65D770-0E2A-AF0A-468D-7C077D956BA0}"/>
              </a:ext>
            </a:extLst>
          </p:cNvPr>
          <p:cNvSpPr>
            <a:spLocks noGrp="1"/>
          </p:cNvSpPr>
          <p:nvPr>
            <p:ph type="sldNum" sz="quarter" idx="12"/>
          </p:nvPr>
        </p:nvSpPr>
        <p:spPr/>
        <p:txBody>
          <a:bodyPr/>
          <a:lstStyle/>
          <a:p>
            <a:fld id="{16669D4F-D4E3-4BE2-9B53-62C895D914DA}" type="slidenum">
              <a:rPr lang="en-US" smtClean="0"/>
              <a:pPr/>
              <a:t>51</a:t>
            </a:fld>
            <a:endParaRPr lang="en-US"/>
          </a:p>
        </p:txBody>
      </p:sp>
      <p:pic>
        <p:nvPicPr>
          <p:cNvPr id="8" name="Picture 7">
            <a:extLst>
              <a:ext uri="{FF2B5EF4-FFF2-40B4-BE49-F238E27FC236}">
                <a16:creationId xmlns:a16="http://schemas.microsoft.com/office/drawing/2014/main" id="{CBC86968-7666-D579-B8AB-679E0557C3A6}"/>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96364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99568-09AC-B61F-37C5-580615CEECCF}"/>
              </a:ext>
            </a:extLst>
          </p:cNvPr>
          <p:cNvSpPr>
            <a:spLocks noGrp="1"/>
          </p:cNvSpPr>
          <p:nvPr>
            <p:ph type="sldNum" sz="quarter" idx="12"/>
          </p:nvPr>
        </p:nvSpPr>
        <p:spPr/>
        <p:txBody>
          <a:bodyPr/>
          <a:lstStyle/>
          <a:p>
            <a:fld id="{16669D4F-D4E3-4BE2-9B53-62C895D914DA}" type="slidenum">
              <a:rPr lang="en-US" smtClean="0"/>
              <a:pPr/>
              <a:t>52</a:t>
            </a:fld>
            <a:endParaRPr lang="en-US"/>
          </a:p>
        </p:txBody>
      </p:sp>
      <p:pic>
        <p:nvPicPr>
          <p:cNvPr id="3" name="Picture 2">
            <a:extLst>
              <a:ext uri="{FF2B5EF4-FFF2-40B4-BE49-F238E27FC236}">
                <a16:creationId xmlns:a16="http://schemas.microsoft.com/office/drawing/2014/main" id="{6E9A7C16-06A0-F2D2-7029-EDD12AB92382}"/>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754822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6778E1-5120-7B02-F623-A9111073E9BE}"/>
              </a:ext>
            </a:extLst>
          </p:cNvPr>
          <p:cNvSpPr>
            <a:spLocks noGrp="1"/>
          </p:cNvSpPr>
          <p:nvPr>
            <p:ph type="sldNum" sz="quarter" idx="12"/>
          </p:nvPr>
        </p:nvSpPr>
        <p:spPr/>
        <p:txBody>
          <a:bodyPr/>
          <a:lstStyle/>
          <a:p>
            <a:fld id="{16669D4F-D4E3-4BE2-9B53-62C895D914DA}" type="slidenum">
              <a:rPr lang="en-US" smtClean="0"/>
              <a:pPr/>
              <a:t>53</a:t>
            </a:fld>
            <a:endParaRPr lang="en-US"/>
          </a:p>
        </p:txBody>
      </p:sp>
      <p:pic>
        <p:nvPicPr>
          <p:cNvPr id="6" name="Picture 5">
            <a:extLst>
              <a:ext uri="{FF2B5EF4-FFF2-40B4-BE49-F238E27FC236}">
                <a16:creationId xmlns:a16="http://schemas.microsoft.com/office/drawing/2014/main" id="{DA26F8D7-BC43-80EA-AB11-743FF48926E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30419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513813-9B25-47EA-94B5-8FADB5A25CBD}"/>
              </a:ext>
            </a:extLst>
          </p:cNvPr>
          <p:cNvSpPr>
            <a:spLocks noGrp="1"/>
          </p:cNvSpPr>
          <p:nvPr>
            <p:ph type="sldNum" sz="quarter" idx="12"/>
          </p:nvPr>
        </p:nvSpPr>
        <p:spPr/>
        <p:txBody>
          <a:bodyPr/>
          <a:lstStyle/>
          <a:p>
            <a:fld id="{16669D4F-D4E3-4BE2-9B53-62C895D914DA}" type="slidenum">
              <a:rPr lang="en-US" smtClean="0"/>
              <a:pPr/>
              <a:t>54</a:t>
            </a:fld>
            <a:endParaRPr lang="en-US"/>
          </a:p>
        </p:txBody>
      </p:sp>
      <p:pic>
        <p:nvPicPr>
          <p:cNvPr id="3" name="Picture 2">
            <a:extLst>
              <a:ext uri="{FF2B5EF4-FFF2-40B4-BE49-F238E27FC236}">
                <a16:creationId xmlns:a16="http://schemas.microsoft.com/office/drawing/2014/main" id="{C3A77AEF-A90F-339B-7167-9432EA8F2C9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75853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9DA8-C780-3A93-FF21-4B558B1B8883}"/>
              </a:ext>
            </a:extLst>
          </p:cNvPr>
          <p:cNvSpPr>
            <a:spLocks noGrp="1"/>
          </p:cNvSpPr>
          <p:nvPr>
            <p:ph type="title"/>
          </p:nvPr>
        </p:nvSpPr>
        <p:spPr/>
        <p:txBody>
          <a:bodyPr/>
          <a:lstStyle/>
          <a:p>
            <a:r>
              <a:rPr lang="en-US" dirty="0"/>
              <a:t>Double time</a:t>
            </a:r>
          </a:p>
        </p:txBody>
      </p:sp>
      <p:sp>
        <p:nvSpPr>
          <p:cNvPr id="3" name="Content Placeholder 2">
            <a:extLst>
              <a:ext uri="{FF2B5EF4-FFF2-40B4-BE49-F238E27FC236}">
                <a16:creationId xmlns:a16="http://schemas.microsoft.com/office/drawing/2014/main" id="{4695B7B9-7B56-83DB-5BE6-2E26556E5ED6}"/>
              </a:ext>
            </a:extLst>
          </p:cNvPr>
          <p:cNvSpPr>
            <a:spLocks noGrp="1"/>
          </p:cNvSpPr>
          <p:nvPr>
            <p:ph idx="1"/>
          </p:nvPr>
        </p:nvSpPr>
        <p:spPr/>
        <p:txBody>
          <a:bodyPr>
            <a:normAutofit fontScale="92500" lnSpcReduction="10000"/>
          </a:bodyPr>
          <a:lstStyle/>
          <a:p>
            <a:r>
              <a:rPr lang="en-US" dirty="0"/>
              <a:t>Double time and its corresponding codes are also subject to consideration of being nonqualifying and qualifying. </a:t>
            </a:r>
          </a:p>
          <a:p>
            <a:r>
              <a:rPr lang="en-US" dirty="0"/>
              <a:t>This includes the following codes:</a:t>
            </a:r>
          </a:p>
          <a:p>
            <a:pPr lvl="1"/>
            <a:r>
              <a:rPr lang="en-US" dirty="0"/>
              <a:t>252N and 252Q: Double Time</a:t>
            </a:r>
          </a:p>
          <a:p>
            <a:pPr lvl="1"/>
            <a:r>
              <a:rPr lang="en-US" dirty="0"/>
              <a:t>262N and 262Q: Swing Differential</a:t>
            </a:r>
          </a:p>
          <a:p>
            <a:pPr lvl="1"/>
            <a:r>
              <a:rPr lang="en-US" dirty="0"/>
              <a:t>272N and 272Q: Grave Differential</a:t>
            </a:r>
          </a:p>
          <a:p>
            <a:pPr lvl="1"/>
            <a:r>
              <a:rPr lang="en-US" dirty="0"/>
              <a:t>23BN and 23BQ: SERT Premium Pay</a:t>
            </a:r>
          </a:p>
          <a:p>
            <a:pPr lvl="1"/>
            <a:r>
              <a:rPr lang="en-US" dirty="0"/>
              <a:t>23CN and 23CQ: PILOT Premium Pay</a:t>
            </a:r>
          </a:p>
        </p:txBody>
      </p:sp>
      <p:sp>
        <p:nvSpPr>
          <p:cNvPr id="4" name="Slide Number Placeholder 3">
            <a:extLst>
              <a:ext uri="{FF2B5EF4-FFF2-40B4-BE49-F238E27FC236}">
                <a16:creationId xmlns:a16="http://schemas.microsoft.com/office/drawing/2014/main" id="{70BDD626-AEA3-1FD4-342F-C24A1AF7C48C}"/>
              </a:ext>
            </a:extLst>
          </p:cNvPr>
          <p:cNvSpPr>
            <a:spLocks noGrp="1"/>
          </p:cNvSpPr>
          <p:nvPr>
            <p:ph type="sldNum" sz="quarter" idx="12"/>
          </p:nvPr>
        </p:nvSpPr>
        <p:spPr/>
        <p:txBody>
          <a:bodyPr/>
          <a:lstStyle/>
          <a:p>
            <a:fld id="{16669D4F-D4E3-4BE2-9B53-62C895D914DA}" type="slidenum">
              <a:rPr lang="en-US" smtClean="0"/>
              <a:pPr/>
              <a:t>55</a:t>
            </a:fld>
            <a:endParaRPr lang="en-US"/>
          </a:p>
        </p:txBody>
      </p:sp>
    </p:spTree>
    <p:extLst>
      <p:ext uri="{BB962C8B-B14F-4D97-AF65-F5344CB8AC3E}">
        <p14:creationId xmlns:p14="http://schemas.microsoft.com/office/powerpoint/2010/main" val="2699172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BDCEF0-ADBB-9671-8EEE-774838078754}"/>
              </a:ext>
            </a:extLst>
          </p:cNvPr>
          <p:cNvSpPr>
            <a:spLocks noGrp="1"/>
          </p:cNvSpPr>
          <p:nvPr>
            <p:ph type="sldNum" sz="quarter" idx="12"/>
          </p:nvPr>
        </p:nvSpPr>
        <p:spPr/>
        <p:txBody>
          <a:bodyPr/>
          <a:lstStyle/>
          <a:p>
            <a:fld id="{16669D4F-D4E3-4BE2-9B53-62C895D914DA}" type="slidenum">
              <a:rPr lang="en-US" smtClean="0"/>
              <a:pPr/>
              <a:t>56</a:t>
            </a:fld>
            <a:endParaRPr lang="en-US"/>
          </a:p>
        </p:txBody>
      </p:sp>
      <p:pic>
        <p:nvPicPr>
          <p:cNvPr id="8" name="Picture 7">
            <a:extLst>
              <a:ext uri="{FF2B5EF4-FFF2-40B4-BE49-F238E27FC236}">
                <a16:creationId xmlns:a16="http://schemas.microsoft.com/office/drawing/2014/main" id="{8A1024AE-BED7-3019-7F14-47BDF48488F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002630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76C2-6530-F27F-7C31-D6F42B4C44F4}"/>
              </a:ext>
            </a:extLst>
          </p:cNvPr>
          <p:cNvSpPr>
            <a:spLocks noGrp="1"/>
          </p:cNvSpPr>
          <p:nvPr>
            <p:ph type="title"/>
          </p:nvPr>
        </p:nvSpPr>
        <p:spPr/>
        <p:txBody>
          <a:bodyPr/>
          <a:lstStyle/>
          <a:p>
            <a:r>
              <a:rPr lang="en-US" dirty="0"/>
              <a:t>Holiday Premium Pay</a:t>
            </a:r>
          </a:p>
        </p:txBody>
      </p:sp>
      <p:sp>
        <p:nvSpPr>
          <p:cNvPr id="3" name="Content Placeholder 2">
            <a:extLst>
              <a:ext uri="{FF2B5EF4-FFF2-40B4-BE49-F238E27FC236}">
                <a16:creationId xmlns:a16="http://schemas.microsoft.com/office/drawing/2014/main" id="{AE1CD4A5-E4C9-4173-6BC5-E856BD17E661}"/>
              </a:ext>
            </a:extLst>
          </p:cNvPr>
          <p:cNvSpPr>
            <a:spLocks noGrp="1"/>
          </p:cNvSpPr>
          <p:nvPr>
            <p:ph idx="1"/>
          </p:nvPr>
        </p:nvSpPr>
        <p:spPr/>
        <p:txBody>
          <a:bodyPr>
            <a:normAutofit fontScale="85000" lnSpcReduction="20000"/>
          </a:bodyPr>
          <a:lstStyle/>
          <a:p>
            <a:r>
              <a:rPr lang="en-US" dirty="0"/>
              <a:t>Holiday Premium Pay is paid to employees at time and a half for hours worked on the holiday. It will be considered qualifying or non qualifying depending on if the employee has met the work period threshold to earn qualifying overtime. </a:t>
            </a:r>
          </a:p>
          <a:p>
            <a:r>
              <a:rPr lang="en-US" dirty="0"/>
              <a:t>In addition, all other codes tied to hours worked on the holiday—such as swing differential, grave differential, and SERT premium pay—will follow the same rules. These hours are treated as non‑qualifying until the threshold is reached, and once the threshold is met, they are classified as qualifying</a:t>
            </a:r>
          </a:p>
        </p:txBody>
      </p:sp>
      <p:sp>
        <p:nvSpPr>
          <p:cNvPr id="4" name="Slide Number Placeholder 3">
            <a:extLst>
              <a:ext uri="{FF2B5EF4-FFF2-40B4-BE49-F238E27FC236}">
                <a16:creationId xmlns:a16="http://schemas.microsoft.com/office/drawing/2014/main" id="{0ABFEC28-5A14-7E23-B1EB-663FE8644268}"/>
              </a:ext>
            </a:extLst>
          </p:cNvPr>
          <p:cNvSpPr>
            <a:spLocks noGrp="1"/>
          </p:cNvSpPr>
          <p:nvPr>
            <p:ph type="sldNum" sz="quarter" idx="12"/>
          </p:nvPr>
        </p:nvSpPr>
        <p:spPr/>
        <p:txBody>
          <a:bodyPr/>
          <a:lstStyle/>
          <a:p>
            <a:fld id="{16669D4F-D4E3-4BE2-9B53-62C895D914DA}" type="slidenum">
              <a:rPr lang="en-US" smtClean="0"/>
              <a:pPr/>
              <a:t>57</a:t>
            </a:fld>
            <a:endParaRPr lang="en-US"/>
          </a:p>
        </p:txBody>
      </p:sp>
    </p:spTree>
    <p:extLst>
      <p:ext uri="{BB962C8B-B14F-4D97-AF65-F5344CB8AC3E}">
        <p14:creationId xmlns:p14="http://schemas.microsoft.com/office/powerpoint/2010/main" val="4101755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F4F25B-832D-3919-4A29-2E37A161FCCC}"/>
              </a:ext>
            </a:extLst>
          </p:cNvPr>
          <p:cNvSpPr>
            <a:spLocks noGrp="1"/>
          </p:cNvSpPr>
          <p:nvPr>
            <p:ph type="sldNum" sz="quarter" idx="12"/>
          </p:nvPr>
        </p:nvSpPr>
        <p:spPr/>
        <p:txBody>
          <a:bodyPr/>
          <a:lstStyle/>
          <a:p>
            <a:fld id="{16669D4F-D4E3-4BE2-9B53-62C895D914DA}" type="slidenum">
              <a:rPr lang="en-US" smtClean="0"/>
              <a:pPr/>
              <a:t>58</a:t>
            </a:fld>
            <a:endParaRPr lang="en-US"/>
          </a:p>
        </p:txBody>
      </p:sp>
      <p:pic>
        <p:nvPicPr>
          <p:cNvPr id="8" name="Picture 7">
            <a:extLst>
              <a:ext uri="{FF2B5EF4-FFF2-40B4-BE49-F238E27FC236}">
                <a16:creationId xmlns:a16="http://schemas.microsoft.com/office/drawing/2014/main" id="{DE01340F-195E-97D8-93D4-6650D8407E1B}"/>
              </a:ext>
            </a:extLst>
          </p:cNvPr>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3975012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9AC2B9-BAD1-B246-150E-009A54D62BD5}"/>
              </a:ext>
            </a:extLst>
          </p:cNvPr>
          <p:cNvSpPr>
            <a:spLocks noGrp="1"/>
          </p:cNvSpPr>
          <p:nvPr>
            <p:ph type="sldNum" sz="quarter" idx="12"/>
          </p:nvPr>
        </p:nvSpPr>
        <p:spPr/>
        <p:txBody>
          <a:bodyPr/>
          <a:lstStyle/>
          <a:p>
            <a:fld id="{16669D4F-D4E3-4BE2-9B53-62C895D914DA}" type="slidenum">
              <a:rPr lang="en-US" smtClean="0"/>
              <a:pPr/>
              <a:t>59</a:t>
            </a:fld>
            <a:endParaRPr lang="en-US"/>
          </a:p>
        </p:txBody>
      </p:sp>
      <p:pic>
        <p:nvPicPr>
          <p:cNvPr id="6" name="Picture 5">
            <a:extLst>
              <a:ext uri="{FF2B5EF4-FFF2-40B4-BE49-F238E27FC236}">
                <a16:creationId xmlns:a16="http://schemas.microsoft.com/office/drawing/2014/main" id="{807A586E-147D-85B5-8557-A10E2076E5C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8109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CE68F-BBE6-C7FF-AC13-27F857ADDF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36242-1DC8-1C19-E054-57CEB779F6FD}"/>
              </a:ext>
            </a:extLst>
          </p:cNvPr>
          <p:cNvSpPr>
            <a:spLocks noGrp="1"/>
          </p:cNvSpPr>
          <p:nvPr>
            <p:ph type="title"/>
          </p:nvPr>
        </p:nvSpPr>
        <p:spPr/>
        <p:txBody>
          <a:bodyPr/>
          <a:lstStyle/>
          <a:p>
            <a:r>
              <a:rPr lang="en-US" dirty="0"/>
              <a:t>What can you expect?</a:t>
            </a:r>
          </a:p>
        </p:txBody>
      </p:sp>
      <p:sp>
        <p:nvSpPr>
          <p:cNvPr id="3" name="Content Placeholder 2">
            <a:extLst>
              <a:ext uri="{FF2B5EF4-FFF2-40B4-BE49-F238E27FC236}">
                <a16:creationId xmlns:a16="http://schemas.microsoft.com/office/drawing/2014/main" id="{466DA478-0974-60AB-472B-2DB9B813A46F}"/>
              </a:ext>
            </a:extLst>
          </p:cNvPr>
          <p:cNvSpPr>
            <a:spLocks noGrp="1"/>
          </p:cNvSpPr>
          <p:nvPr>
            <p:ph idx="1"/>
          </p:nvPr>
        </p:nvSpPr>
        <p:spPr/>
        <p:txBody>
          <a:bodyPr>
            <a:normAutofit fontScale="85000" lnSpcReduction="10000"/>
          </a:bodyPr>
          <a:lstStyle/>
          <a:p>
            <a:pPr marL="0" indent="0">
              <a:buNone/>
            </a:pPr>
            <a:r>
              <a:rPr lang="en-US" dirty="0"/>
              <a:t>Employees should be aware that overtime earnings will continue to appear as taxed on their paystubs. This is expected and does not indicate an error.</a:t>
            </a:r>
          </a:p>
          <a:p>
            <a:pPr marL="0" indent="0">
              <a:buNone/>
            </a:pPr>
            <a:endParaRPr lang="en-US" dirty="0"/>
          </a:p>
          <a:p>
            <a:pPr marL="0" indent="0">
              <a:buNone/>
            </a:pPr>
            <a:r>
              <a:rPr lang="en-US" dirty="0"/>
              <a:t>Although certain premium pay types may qualify for a tax credit, this credit will not be reflected in regular payroll withholding. Instead, eligible employees will have the opportunity to claim the credit when filing their annual tax return, using information that will be provided on their W-2 form.</a:t>
            </a:r>
          </a:p>
        </p:txBody>
      </p:sp>
      <p:sp>
        <p:nvSpPr>
          <p:cNvPr id="4" name="Slide Number Placeholder 3">
            <a:extLst>
              <a:ext uri="{FF2B5EF4-FFF2-40B4-BE49-F238E27FC236}">
                <a16:creationId xmlns:a16="http://schemas.microsoft.com/office/drawing/2014/main" id="{95F360BB-2B4B-561F-9D3F-BD65123F1831}"/>
              </a:ext>
            </a:extLst>
          </p:cNvPr>
          <p:cNvSpPr>
            <a:spLocks noGrp="1"/>
          </p:cNvSpPr>
          <p:nvPr>
            <p:ph type="sldNum" sz="quarter" idx="12"/>
          </p:nvPr>
        </p:nvSpPr>
        <p:spPr/>
        <p:txBody>
          <a:bodyPr/>
          <a:lstStyle/>
          <a:p>
            <a:fld id="{16669D4F-D4E3-4BE2-9B53-62C895D914DA}" type="slidenum">
              <a:rPr lang="en-US" smtClean="0"/>
              <a:pPr/>
              <a:t>6</a:t>
            </a:fld>
            <a:endParaRPr lang="en-US" dirty="0"/>
          </a:p>
        </p:txBody>
      </p:sp>
    </p:spTree>
    <p:extLst>
      <p:ext uri="{BB962C8B-B14F-4D97-AF65-F5344CB8AC3E}">
        <p14:creationId xmlns:p14="http://schemas.microsoft.com/office/powerpoint/2010/main" val="42651908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0F07-ADF9-7A54-CC19-FC6BB1EF43B8}"/>
              </a:ext>
            </a:extLst>
          </p:cNvPr>
          <p:cNvSpPr>
            <a:spLocks noGrp="1"/>
          </p:cNvSpPr>
          <p:nvPr>
            <p:ph type="title"/>
          </p:nvPr>
        </p:nvSpPr>
        <p:spPr/>
        <p:txBody>
          <a:bodyPr>
            <a:noAutofit/>
          </a:bodyPr>
          <a:lstStyle/>
          <a:p>
            <a:r>
              <a:rPr lang="en-US" sz="3000" dirty="0"/>
              <a:t>Determining Qualifying Overtime for 14 on/14 off Schedule</a:t>
            </a:r>
          </a:p>
        </p:txBody>
      </p:sp>
      <p:sp>
        <p:nvSpPr>
          <p:cNvPr id="3" name="Content Placeholder 2">
            <a:extLst>
              <a:ext uri="{FF2B5EF4-FFF2-40B4-BE49-F238E27FC236}">
                <a16:creationId xmlns:a16="http://schemas.microsoft.com/office/drawing/2014/main" id="{D20FDAD4-331F-704A-B5C9-EDDA84AC3CA7}"/>
              </a:ext>
            </a:extLst>
          </p:cNvPr>
          <p:cNvSpPr>
            <a:spLocks noGrp="1"/>
          </p:cNvSpPr>
          <p:nvPr>
            <p:ph idx="1"/>
          </p:nvPr>
        </p:nvSpPr>
        <p:spPr>
          <a:xfrm>
            <a:off x="457200" y="1981200"/>
            <a:ext cx="8229600" cy="4419600"/>
          </a:xfrm>
        </p:spPr>
        <p:txBody>
          <a:bodyPr>
            <a:normAutofit fontScale="62500" lnSpcReduction="20000"/>
          </a:bodyPr>
          <a:lstStyle/>
          <a:p>
            <a:pPr lvl="0"/>
            <a:r>
              <a:rPr lang="en-US" dirty="0"/>
              <a:t>The employee is on a </a:t>
            </a:r>
            <a:r>
              <a:rPr lang="en-US" b="1" dirty="0"/>
              <a:t>28-day work period</a:t>
            </a:r>
            <a:r>
              <a:rPr lang="en-US" dirty="0"/>
              <a:t>, which begins on the </a:t>
            </a:r>
            <a:r>
              <a:rPr lang="en-US" b="1" dirty="0"/>
              <a:t>first regularly scheduled workday</a:t>
            </a:r>
            <a:r>
              <a:rPr lang="en-US" dirty="0"/>
              <a:t>. To earn </a:t>
            </a:r>
            <a:r>
              <a:rPr lang="en-US" b="1" dirty="0"/>
              <a:t>qualifying overtime</a:t>
            </a:r>
            <a:r>
              <a:rPr lang="en-US" dirty="0"/>
              <a:t>, the employee must physically work </a:t>
            </a:r>
            <a:r>
              <a:rPr lang="en-US" b="1" dirty="0"/>
              <a:t>171 hours</a:t>
            </a:r>
            <a:r>
              <a:rPr lang="en-US" dirty="0"/>
              <a:t> within that 28-day period.</a:t>
            </a:r>
          </a:p>
          <a:p>
            <a:pPr lvl="0"/>
            <a:r>
              <a:rPr lang="en-US" dirty="0"/>
              <a:t>A typical schedule of </a:t>
            </a:r>
            <a:r>
              <a:rPr lang="en-US" b="1" dirty="0"/>
              <a:t>fourteen consecutive 12-hour days</a:t>
            </a:r>
            <a:r>
              <a:rPr lang="en-US" dirty="0"/>
              <a:t> results in </a:t>
            </a:r>
            <a:r>
              <a:rPr lang="en-US" b="1" dirty="0"/>
              <a:t>168 hours</a:t>
            </a:r>
            <a:r>
              <a:rPr lang="en-US" dirty="0"/>
              <a:t> of physically worked time, assuming the full schedule is worked as planned (no leave or holidays taken off). This leaves the employee </a:t>
            </a:r>
            <a:r>
              <a:rPr lang="en-US" b="1" dirty="0"/>
              <a:t>3:00 hours short</a:t>
            </a:r>
            <a:r>
              <a:rPr lang="en-US" dirty="0"/>
              <a:t> of the qualifying overtime threshold.</a:t>
            </a:r>
          </a:p>
          <a:p>
            <a:pPr lvl="0"/>
            <a:r>
              <a:rPr lang="en-US" dirty="0"/>
              <a:t>Because the 28-day work period will </a:t>
            </a:r>
            <a:r>
              <a:rPr lang="en-US" b="1" dirty="0"/>
              <a:t>span two or three timesheets</a:t>
            </a:r>
            <a:r>
              <a:rPr lang="en-US" dirty="0"/>
              <a:t>, it is essential to </a:t>
            </a:r>
            <a:r>
              <a:rPr lang="en-US" b="1" dirty="0"/>
              <a:t>review prior timesheets</a:t>
            </a:r>
            <a:r>
              <a:rPr lang="en-US" dirty="0"/>
              <a:t> when determining whether overtime hours are </a:t>
            </a:r>
            <a:r>
              <a:rPr lang="en-US" b="1" dirty="0"/>
              <a:t>qualifying or non-qualifying</a:t>
            </a:r>
            <a:r>
              <a:rPr lang="en-US" dirty="0"/>
              <a:t>. </a:t>
            </a:r>
          </a:p>
          <a:p>
            <a:pPr lvl="0"/>
            <a:r>
              <a:rPr lang="en-US" dirty="0"/>
              <a:t>If the employee uses </a:t>
            </a:r>
            <a:r>
              <a:rPr lang="en-US" b="1" dirty="0"/>
              <a:t>base hours not physically worked </a:t>
            </a:r>
            <a:r>
              <a:rPr lang="en-US" dirty="0"/>
              <a:t>(leave, Holiday Pay 105, </a:t>
            </a:r>
            <a:r>
              <a:rPr lang="en-US" dirty="0" err="1"/>
              <a:t>etc</a:t>
            </a:r>
            <a:r>
              <a:rPr lang="en-US" dirty="0"/>
              <a:t>) within the defined 28-day work period, those hours </a:t>
            </a:r>
            <a:r>
              <a:rPr lang="en-US" b="1" dirty="0"/>
              <a:t>do not count toward the 171-hour qualifying overtime threshold</a:t>
            </a:r>
            <a:r>
              <a:rPr lang="en-US" dirty="0"/>
              <a:t>. As a result, the employee will need to work </a:t>
            </a:r>
            <a:r>
              <a:rPr lang="en-US" b="1" dirty="0"/>
              <a:t>additional non-qualifying overtime hours (e.g., 251N)</a:t>
            </a:r>
            <a:r>
              <a:rPr lang="en-US" dirty="0"/>
              <a:t> until they reach </a:t>
            </a:r>
            <a:r>
              <a:rPr lang="en-US" b="1" dirty="0"/>
              <a:t>171 physically worked hours</a:t>
            </a:r>
            <a:r>
              <a:rPr lang="en-US" dirty="0"/>
              <a:t>. Only after meeting that threshold will any further overtime be eligible for </a:t>
            </a:r>
            <a:r>
              <a:rPr lang="en-US" b="1" dirty="0"/>
              <a:t>qualifying codes</a:t>
            </a:r>
            <a:r>
              <a:rPr lang="en-US" dirty="0"/>
              <a:t>.</a:t>
            </a:r>
          </a:p>
          <a:p>
            <a:pPr marL="0" indent="0">
              <a:buNone/>
            </a:pPr>
            <a:endParaRPr lang="en-US" dirty="0"/>
          </a:p>
          <a:p>
            <a:endParaRPr lang="en-US" dirty="0"/>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2195A53-208E-67F4-7FFD-58FCC6BC5E04}"/>
              </a:ext>
            </a:extLst>
          </p:cNvPr>
          <p:cNvSpPr>
            <a:spLocks noGrp="1"/>
          </p:cNvSpPr>
          <p:nvPr>
            <p:ph type="sldNum" sz="quarter" idx="12"/>
          </p:nvPr>
        </p:nvSpPr>
        <p:spPr/>
        <p:txBody>
          <a:bodyPr/>
          <a:lstStyle/>
          <a:p>
            <a:fld id="{16669D4F-D4E3-4BE2-9B53-62C895D914DA}" type="slidenum">
              <a:rPr lang="en-US" smtClean="0"/>
              <a:pPr/>
              <a:t>60</a:t>
            </a:fld>
            <a:endParaRPr lang="en-US"/>
          </a:p>
        </p:txBody>
      </p:sp>
    </p:spTree>
    <p:extLst>
      <p:ext uri="{BB962C8B-B14F-4D97-AF65-F5344CB8AC3E}">
        <p14:creationId xmlns:p14="http://schemas.microsoft.com/office/powerpoint/2010/main" val="2729399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C49123-66A5-DFF1-688B-8445C2A92D88}"/>
              </a:ext>
            </a:extLst>
          </p:cNvPr>
          <p:cNvSpPr>
            <a:spLocks noGrp="1"/>
          </p:cNvSpPr>
          <p:nvPr>
            <p:ph type="sldNum" sz="quarter" idx="12"/>
          </p:nvPr>
        </p:nvSpPr>
        <p:spPr/>
        <p:txBody>
          <a:bodyPr/>
          <a:lstStyle/>
          <a:p>
            <a:fld id="{16669D4F-D4E3-4BE2-9B53-62C895D914DA}" type="slidenum">
              <a:rPr lang="en-US" smtClean="0"/>
              <a:pPr/>
              <a:t>61</a:t>
            </a:fld>
            <a:endParaRPr lang="en-US"/>
          </a:p>
        </p:txBody>
      </p:sp>
      <p:pic>
        <p:nvPicPr>
          <p:cNvPr id="6" name="Picture 5">
            <a:extLst>
              <a:ext uri="{FF2B5EF4-FFF2-40B4-BE49-F238E27FC236}">
                <a16:creationId xmlns:a16="http://schemas.microsoft.com/office/drawing/2014/main" id="{636C782B-8AB2-320D-2662-5928EEF2F25A}"/>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812658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98520D-38C3-5DB2-3403-692ED7215AD3}"/>
              </a:ext>
            </a:extLst>
          </p:cNvPr>
          <p:cNvSpPr>
            <a:spLocks noGrp="1"/>
          </p:cNvSpPr>
          <p:nvPr>
            <p:ph type="sldNum" sz="quarter" idx="12"/>
          </p:nvPr>
        </p:nvSpPr>
        <p:spPr/>
        <p:txBody>
          <a:bodyPr/>
          <a:lstStyle/>
          <a:p>
            <a:fld id="{16669D4F-D4E3-4BE2-9B53-62C895D914DA}" type="slidenum">
              <a:rPr lang="en-US" smtClean="0"/>
              <a:pPr/>
              <a:t>62</a:t>
            </a:fld>
            <a:endParaRPr lang="en-US"/>
          </a:p>
        </p:txBody>
      </p:sp>
      <p:pic>
        <p:nvPicPr>
          <p:cNvPr id="6" name="Picture 5">
            <a:extLst>
              <a:ext uri="{FF2B5EF4-FFF2-40B4-BE49-F238E27FC236}">
                <a16:creationId xmlns:a16="http://schemas.microsoft.com/office/drawing/2014/main" id="{A8698F44-E804-24C0-2FFD-6C455C29707B}"/>
              </a:ext>
            </a:extLst>
          </p:cNvPr>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1480186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E5913F-46A3-9B84-7C58-212729D406DD}"/>
              </a:ext>
            </a:extLst>
          </p:cNvPr>
          <p:cNvSpPr>
            <a:spLocks noGrp="1"/>
          </p:cNvSpPr>
          <p:nvPr>
            <p:ph type="sldNum" sz="quarter" idx="12"/>
          </p:nvPr>
        </p:nvSpPr>
        <p:spPr/>
        <p:txBody>
          <a:bodyPr/>
          <a:lstStyle/>
          <a:p>
            <a:fld id="{16669D4F-D4E3-4BE2-9B53-62C895D914DA}" type="slidenum">
              <a:rPr lang="en-US" smtClean="0"/>
              <a:pPr/>
              <a:t>63</a:t>
            </a:fld>
            <a:endParaRPr lang="en-US"/>
          </a:p>
        </p:txBody>
      </p:sp>
      <p:pic>
        <p:nvPicPr>
          <p:cNvPr id="10" name="Picture 9">
            <a:extLst>
              <a:ext uri="{FF2B5EF4-FFF2-40B4-BE49-F238E27FC236}">
                <a16:creationId xmlns:a16="http://schemas.microsoft.com/office/drawing/2014/main" id="{EB72FB82-8574-B6F8-B0C7-E726A1370A4A}"/>
              </a:ext>
            </a:extLst>
          </p:cNvPr>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19010635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C760-4779-996D-8AAB-B98A9C7F22A0}"/>
              </a:ext>
            </a:extLst>
          </p:cNvPr>
          <p:cNvSpPr>
            <a:spLocks noGrp="1"/>
          </p:cNvSpPr>
          <p:nvPr>
            <p:ph type="title"/>
          </p:nvPr>
        </p:nvSpPr>
        <p:spPr/>
        <p:txBody>
          <a:bodyPr/>
          <a:lstStyle/>
          <a:p>
            <a:r>
              <a:rPr lang="en-US" dirty="0"/>
              <a:t>Shift Differentials and other Premium Pays </a:t>
            </a:r>
          </a:p>
        </p:txBody>
      </p:sp>
      <p:sp>
        <p:nvSpPr>
          <p:cNvPr id="3" name="Content Placeholder 2">
            <a:extLst>
              <a:ext uri="{FF2B5EF4-FFF2-40B4-BE49-F238E27FC236}">
                <a16:creationId xmlns:a16="http://schemas.microsoft.com/office/drawing/2014/main" id="{E1B03479-795E-BE35-3A95-9F39B3CA5CA8}"/>
              </a:ext>
            </a:extLst>
          </p:cNvPr>
          <p:cNvSpPr>
            <a:spLocks noGrp="1"/>
          </p:cNvSpPr>
          <p:nvPr>
            <p:ph idx="1"/>
          </p:nvPr>
        </p:nvSpPr>
        <p:spPr>
          <a:xfrm>
            <a:off x="457200" y="1981200"/>
            <a:ext cx="8229600" cy="4419600"/>
          </a:xfrm>
        </p:spPr>
        <p:txBody>
          <a:bodyPr>
            <a:normAutofit fontScale="47500" lnSpcReduction="20000"/>
          </a:bodyPr>
          <a:lstStyle/>
          <a:p>
            <a:pPr marL="0" indent="0">
              <a:buNone/>
            </a:pPr>
            <a:r>
              <a:rPr lang="en-US" b="1" u="sng" dirty="0">
                <a:solidFill>
                  <a:srgbClr val="FF0000"/>
                </a:solidFill>
              </a:rPr>
              <a:t>Important Clarification:</a:t>
            </a:r>
            <a:endParaRPr lang="en-US" dirty="0">
              <a:solidFill>
                <a:srgbClr val="FF0000"/>
              </a:solidFill>
            </a:endParaRPr>
          </a:p>
          <a:p>
            <a:pPr marL="0" indent="0">
              <a:buNone/>
            </a:pPr>
            <a:r>
              <a:rPr lang="en-US" sz="4200" dirty="0"/>
              <a:t>When an employee qualifies for a shift differential (other premium pays that correspond with hours worked) and earns overtime, the shift differential must align with the type of overtime being claimed. </a:t>
            </a:r>
          </a:p>
          <a:p>
            <a:pPr marL="0" indent="0">
              <a:buNone/>
            </a:pPr>
            <a:endParaRPr lang="en-US" sz="4200" dirty="0"/>
          </a:p>
          <a:p>
            <a:pPr marL="0" indent="0">
              <a:buNone/>
            </a:pPr>
            <a:r>
              <a:rPr lang="en-US" sz="4200" dirty="0"/>
              <a:t>If the overtime is non-qualified, the corresponding shift differential must also be non-qualified. If the overtime is qualified, the shift differential must be qualified as well. </a:t>
            </a:r>
          </a:p>
          <a:p>
            <a:pPr marL="0" indent="0">
              <a:buNone/>
            </a:pPr>
            <a:endParaRPr lang="en-US" sz="4200" dirty="0"/>
          </a:p>
          <a:p>
            <a:pPr marL="0" indent="0">
              <a:buNone/>
            </a:pPr>
            <a:r>
              <a:rPr lang="en-US" sz="4200" dirty="0"/>
              <a:t>The shift differential and overtime type should always match—they must never be recorded differently. </a:t>
            </a:r>
          </a:p>
          <a:p>
            <a:pPr marL="0" indent="0">
              <a:buNone/>
            </a:pPr>
            <a:r>
              <a:rPr lang="en-US" sz="4200" dirty="0"/>
              <a:t>This includes:</a:t>
            </a:r>
          </a:p>
          <a:p>
            <a:pPr lvl="1"/>
            <a:r>
              <a:rPr lang="en-US" sz="3300" dirty="0"/>
              <a:t>Swing Differential: 260N, 260Q</a:t>
            </a:r>
          </a:p>
          <a:p>
            <a:pPr lvl="1"/>
            <a:r>
              <a:rPr lang="en-US" sz="3300" dirty="0"/>
              <a:t>Grave Differential: 270N, 270Q</a:t>
            </a:r>
          </a:p>
          <a:p>
            <a:pPr lvl="1"/>
            <a:r>
              <a:rPr lang="en-US" sz="3300" dirty="0"/>
              <a:t>SERT pay: 234N, 234Q, 23BN, 23BQ</a:t>
            </a:r>
          </a:p>
          <a:p>
            <a:pPr lvl="1"/>
            <a:r>
              <a:rPr lang="en-US" sz="3300" dirty="0"/>
              <a:t>PILOT pay: 232N, 232Q, 23CN, 23CQ</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E64ADB06-2E24-9F39-B1D7-BCD877583C9D}"/>
              </a:ext>
            </a:extLst>
          </p:cNvPr>
          <p:cNvSpPr>
            <a:spLocks noGrp="1"/>
          </p:cNvSpPr>
          <p:nvPr>
            <p:ph type="sldNum" sz="quarter" idx="12"/>
          </p:nvPr>
        </p:nvSpPr>
        <p:spPr/>
        <p:txBody>
          <a:bodyPr/>
          <a:lstStyle/>
          <a:p>
            <a:fld id="{16669D4F-D4E3-4BE2-9B53-62C895D914DA}" type="slidenum">
              <a:rPr lang="en-US" smtClean="0"/>
              <a:pPr/>
              <a:t>64</a:t>
            </a:fld>
            <a:endParaRPr lang="en-US"/>
          </a:p>
        </p:txBody>
      </p:sp>
    </p:spTree>
    <p:extLst>
      <p:ext uri="{BB962C8B-B14F-4D97-AF65-F5344CB8AC3E}">
        <p14:creationId xmlns:p14="http://schemas.microsoft.com/office/powerpoint/2010/main" val="3425318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94898-3351-CA49-49E6-A0A26158A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3A36B-C178-2AC0-F055-564EC58AFC7E}"/>
              </a:ext>
            </a:extLst>
          </p:cNvPr>
          <p:cNvSpPr>
            <a:spLocks noGrp="1"/>
          </p:cNvSpPr>
          <p:nvPr>
            <p:ph type="title"/>
          </p:nvPr>
        </p:nvSpPr>
        <p:spPr/>
        <p:txBody>
          <a:bodyPr/>
          <a:lstStyle/>
          <a:p>
            <a:r>
              <a:rPr lang="en-US" dirty="0"/>
              <a:t>Claiming Swing and Grave Shift Differentials</a:t>
            </a:r>
          </a:p>
        </p:txBody>
      </p:sp>
      <p:sp>
        <p:nvSpPr>
          <p:cNvPr id="3" name="Content Placeholder 2">
            <a:extLst>
              <a:ext uri="{FF2B5EF4-FFF2-40B4-BE49-F238E27FC236}">
                <a16:creationId xmlns:a16="http://schemas.microsoft.com/office/drawing/2014/main" id="{41C63B48-715A-62AD-CEFF-F617B4B2DB2E}"/>
              </a:ext>
            </a:extLst>
          </p:cNvPr>
          <p:cNvSpPr>
            <a:spLocks noGrp="1"/>
          </p:cNvSpPr>
          <p:nvPr>
            <p:ph idx="1"/>
          </p:nvPr>
        </p:nvSpPr>
        <p:spPr/>
        <p:txBody>
          <a:bodyPr>
            <a:normAutofit fontScale="92500" lnSpcReduction="10000"/>
          </a:bodyPr>
          <a:lstStyle/>
          <a:p>
            <a:pPr marL="0" indent="0">
              <a:buNone/>
            </a:pPr>
            <a:r>
              <a:rPr lang="en-US" sz="2400" u="sng" dirty="0"/>
              <a:t>Examples</a:t>
            </a:r>
            <a:r>
              <a:rPr lang="en-US" sz="2400" dirty="0"/>
              <a:t>: </a:t>
            </a:r>
          </a:p>
          <a:p>
            <a:r>
              <a:rPr lang="en-US" sz="2400" dirty="0"/>
              <a:t>If an employee is claiming swing shift differential in combination with non-qualified overtime (Event Code </a:t>
            </a:r>
            <a:r>
              <a:rPr lang="en-US" sz="2400" b="1" dirty="0"/>
              <a:t>251N</a:t>
            </a:r>
            <a:r>
              <a:rPr lang="en-US" sz="2400" dirty="0"/>
              <a:t>), they should claim non-qualified Swing OT (Event Code </a:t>
            </a:r>
            <a:r>
              <a:rPr lang="en-US" sz="2400" b="1" dirty="0"/>
              <a:t>260N</a:t>
            </a:r>
            <a:r>
              <a:rPr lang="en-US" sz="2400" dirty="0"/>
              <a:t>).</a:t>
            </a:r>
          </a:p>
          <a:p>
            <a:r>
              <a:rPr lang="en-US" sz="2400" dirty="0"/>
              <a:t>If an employee is claiming swing shift differential in combination with qualified overtime (Event Code </a:t>
            </a:r>
            <a:r>
              <a:rPr lang="en-US" sz="2400" b="1" dirty="0"/>
              <a:t>251Q</a:t>
            </a:r>
            <a:r>
              <a:rPr lang="en-US" sz="2400" dirty="0"/>
              <a:t>), they should claim qualified Swing OT (Event Code </a:t>
            </a:r>
            <a:r>
              <a:rPr lang="en-US" sz="2400" b="1" dirty="0"/>
              <a:t>260Q</a:t>
            </a:r>
            <a:r>
              <a:rPr lang="en-US" sz="2400" dirty="0"/>
              <a:t>).</a:t>
            </a:r>
          </a:p>
          <a:p>
            <a:pPr marL="0" indent="0">
              <a:buNone/>
            </a:pPr>
            <a:endParaRPr lang="en-US" sz="2400" dirty="0"/>
          </a:p>
          <a:p>
            <a:pPr marL="0" indent="0">
              <a:buNone/>
            </a:pPr>
            <a:r>
              <a:rPr lang="en-US" sz="2400" u="sng" dirty="0"/>
              <a:t>Reminder</a:t>
            </a:r>
            <a:r>
              <a:rPr lang="en-US" sz="2400" dirty="0"/>
              <a:t>: </a:t>
            </a:r>
          </a:p>
          <a:p>
            <a:pPr marL="0" indent="0">
              <a:buNone/>
            </a:pPr>
            <a:r>
              <a:rPr lang="en-US" sz="2400" dirty="0"/>
              <a:t>They should never be recorded mismatched for the same timeframe. This applies to shift differentials corresponding with Overtime, Double Time, Holiday Premium Pay and Recall/Callback hours.</a:t>
            </a:r>
          </a:p>
          <a:p>
            <a:pPr marL="0" indent="0">
              <a:buNone/>
            </a:pPr>
            <a:endParaRPr lang="en-US" sz="2400" dirty="0"/>
          </a:p>
        </p:txBody>
      </p:sp>
      <p:sp>
        <p:nvSpPr>
          <p:cNvPr id="4" name="Slide Number Placeholder 3">
            <a:extLst>
              <a:ext uri="{FF2B5EF4-FFF2-40B4-BE49-F238E27FC236}">
                <a16:creationId xmlns:a16="http://schemas.microsoft.com/office/drawing/2014/main" id="{1548B13F-C056-D752-FCED-43DB36FCAFC2}"/>
              </a:ext>
            </a:extLst>
          </p:cNvPr>
          <p:cNvSpPr>
            <a:spLocks noGrp="1"/>
          </p:cNvSpPr>
          <p:nvPr>
            <p:ph type="sldNum" sz="quarter" idx="12"/>
          </p:nvPr>
        </p:nvSpPr>
        <p:spPr/>
        <p:txBody>
          <a:bodyPr/>
          <a:lstStyle/>
          <a:p>
            <a:fld id="{16669D4F-D4E3-4BE2-9B53-62C895D914DA}" type="slidenum">
              <a:rPr lang="en-US" smtClean="0"/>
              <a:pPr/>
              <a:t>65</a:t>
            </a:fld>
            <a:endParaRPr lang="en-US"/>
          </a:p>
        </p:txBody>
      </p:sp>
    </p:spTree>
    <p:extLst>
      <p:ext uri="{BB962C8B-B14F-4D97-AF65-F5344CB8AC3E}">
        <p14:creationId xmlns:p14="http://schemas.microsoft.com/office/powerpoint/2010/main" val="25367800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589FB-AF0D-864D-9368-9F22A7540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6B81A-AD96-3042-6D6A-EE778949C6D9}"/>
              </a:ext>
            </a:extLst>
          </p:cNvPr>
          <p:cNvSpPr>
            <a:spLocks noGrp="1"/>
          </p:cNvSpPr>
          <p:nvPr>
            <p:ph type="title"/>
          </p:nvPr>
        </p:nvSpPr>
        <p:spPr/>
        <p:txBody>
          <a:bodyPr/>
          <a:lstStyle/>
          <a:p>
            <a:r>
              <a:rPr lang="en-US" dirty="0"/>
              <a:t>Event Codes – Swing and Grave Shift Differentials </a:t>
            </a:r>
          </a:p>
        </p:txBody>
      </p:sp>
      <p:sp>
        <p:nvSpPr>
          <p:cNvPr id="4" name="Slide Number Placeholder 3">
            <a:extLst>
              <a:ext uri="{FF2B5EF4-FFF2-40B4-BE49-F238E27FC236}">
                <a16:creationId xmlns:a16="http://schemas.microsoft.com/office/drawing/2014/main" id="{9C394693-7D67-7F26-7654-0B7B1A1DF9D1}"/>
              </a:ext>
            </a:extLst>
          </p:cNvPr>
          <p:cNvSpPr>
            <a:spLocks noGrp="1"/>
          </p:cNvSpPr>
          <p:nvPr>
            <p:ph type="sldNum" sz="quarter" idx="12"/>
          </p:nvPr>
        </p:nvSpPr>
        <p:spPr/>
        <p:txBody>
          <a:bodyPr/>
          <a:lstStyle/>
          <a:p>
            <a:fld id="{16669D4F-D4E3-4BE2-9B53-62C895D914DA}" type="slidenum">
              <a:rPr lang="en-US" smtClean="0"/>
              <a:pPr/>
              <a:t>66</a:t>
            </a:fld>
            <a:endParaRPr lang="en-US"/>
          </a:p>
        </p:txBody>
      </p:sp>
      <p:graphicFrame>
        <p:nvGraphicFramePr>
          <p:cNvPr id="11" name="Content Placeholder 10">
            <a:extLst>
              <a:ext uri="{FF2B5EF4-FFF2-40B4-BE49-F238E27FC236}">
                <a16:creationId xmlns:a16="http://schemas.microsoft.com/office/drawing/2014/main" id="{E0340CCD-C06A-6AB1-7E41-7C06C4EAE828}"/>
              </a:ext>
            </a:extLst>
          </p:cNvPr>
          <p:cNvGraphicFramePr>
            <a:graphicFrameLocks noGrp="1"/>
          </p:cNvGraphicFramePr>
          <p:nvPr>
            <p:ph idx="1"/>
          </p:nvPr>
        </p:nvGraphicFramePr>
        <p:xfrm>
          <a:off x="457200" y="1981200"/>
          <a:ext cx="8229600" cy="44094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07387754"/>
                    </a:ext>
                  </a:extLst>
                </a:gridCol>
                <a:gridCol w="2514600">
                  <a:extLst>
                    <a:ext uri="{9D8B030D-6E8A-4147-A177-3AD203B41FA5}">
                      <a16:colId xmlns:a16="http://schemas.microsoft.com/office/drawing/2014/main" val="1957245160"/>
                    </a:ext>
                  </a:extLst>
                </a:gridCol>
                <a:gridCol w="1600200">
                  <a:extLst>
                    <a:ext uri="{9D8B030D-6E8A-4147-A177-3AD203B41FA5}">
                      <a16:colId xmlns:a16="http://schemas.microsoft.com/office/drawing/2014/main" val="2064494498"/>
                    </a:ext>
                  </a:extLst>
                </a:gridCol>
                <a:gridCol w="2057400">
                  <a:extLst>
                    <a:ext uri="{9D8B030D-6E8A-4147-A177-3AD203B41FA5}">
                      <a16:colId xmlns:a16="http://schemas.microsoft.com/office/drawing/2014/main" val="1987843302"/>
                    </a:ext>
                  </a:extLst>
                </a:gridCol>
              </a:tblGrid>
              <a:tr h="370840">
                <a:tc>
                  <a:txBody>
                    <a:bodyPr/>
                    <a:lstStyle/>
                    <a:p>
                      <a:pPr algn="ctr"/>
                      <a:r>
                        <a:rPr lang="en-US" sz="2000" dirty="0"/>
                        <a:t>Shift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Pay Rate Being Earned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Qualified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Event 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699620"/>
                  </a:ext>
                </a:extLst>
              </a:tr>
              <a:tr h="370840">
                <a:tc rowSpan="5">
                  <a:txBody>
                    <a:bodyPr/>
                    <a:lstStyle/>
                    <a:p>
                      <a:pPr algn="ctr"/>
                      <a:r>
                        <a:rPr lang="en-US" b="1" dirty="0"/>
                        <a:t>Swing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Regular Pay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144571"/>
                  </a:ext>
                </a:extLst>
              </a:tr>
              <a:tr h="370840">
                <a:tc vMerge="1">
                  <a:txBody>
                    <a:bodyPr/>
                    <a:lstStyle/>
                    <a:p>
                      <a:endParaRPr lang="en-US" dirty="0"/>
                    </a:p>
                  </a:txBody>
                  <a:tcPr/>
                </a:tc>
                <a:tc>
                  <a:txBody>
                    <a:bodyPr/>
                    <a:lstStyle/>
                    <a:p>
                      <a:r>
                        <a:rPr lang="en-US" dirty="0"/>
                        <a:t>Overtime Pay Rate (1.5x)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260N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2988666"/>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Overtime Pay Rate (1.5x)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260Q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6836225"/>
                  </a:ext>
                </a:extLst>
              </a:tr>
              <a:tr h="370840">
                <a:tc vMerge="1">
                  <a:txBody>
                    <a:bodyPr/>
                    <a:lstStyle/>
                    <a:p>
                      <a:endParaRPr lang="en-US" dirty="0"/>
                    </a:p>
                  </a:txBody>
                  <a:tcPr/>
                </a:tc>
                <a:tc>
                  <a:txBody>
                    <a:bodyPr/>
                    <a:lstStyle/>
                    <a:p>
                      <a:r>
                        <a:rPr lang="en-US" dirty="0"/>
                        <a:t>Double Pay Rate (2x)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262N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534640"/>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Double Pay Rate (2x)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262Q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359443"/>
                  </a:ext>
                </a:extLst>
              </a:tr>
              <a:tr h="370840">
                <a:tc rowSpan="5">
                  <a:txBody>
                    <a:bodyPr/>
                    <a:lstStyle/>
                    <a:p>
                      <a:pPr algn="ctr"/>
                      <a:r>
                        <a:rPr lang="en-US" b="1" dirty="0"/>
                        <a:t>Grave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Regular Pay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0402378"/>
                  </a:ext>
                </a:extLst>
              </a:tr>
              <a:tr h="370840">
                <a:tc vMerge="1">
                  <a:txBody>
                    <a:bodyPr/>
                    <a:lstStyle/>
                    <a:p>
                      <a:endParaRPr lang="en-US" dirty="0"/>
                    </a:p>
                  </a:txBody>
                  <a:tcPr/>
                </a:tc>
                <a:tc>
                  <a:txBody>
                    <a:bodyPr/>
                    <a:lstStyle/>
                    <a:p>
                      <a:r>
                        <a:rPr lang="en-US" dirty="0"/>
                        <a:t>Overtime Pay Rate (1.5x)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270N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6511415"/>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Overtime Pay Rate (1.5x)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270Q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6160613"/>
                  </a:ext>
                </a:extLst>
              </a:tr>
              <a:tr h="370840">
                <a:tc vMerge="1">
                  <a:txBody>
                    <a:bodyPr/>
                    <a:lstStyle/>
                    <a:p>
                      <a:endParaRPr lang="en-US" dirty="0"/>
                    </a:p>
                  </a:txBody>
                  <a:tcPr/>
                </a:tc>
                <a:tc>
                  <a:txBody>
                    <a:bodyPr/>
                    <a:lstStyle/>
                    <a:p>
                      <a:r>
                        <a:rPr lang="en-US" dirty="0"/>
                        <a:t>Double Pay Rate (2x)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Non-Qualified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272N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3835107"/>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Double Pay Rate (2x)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272Q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385154"/>
                  </a:ext>
                </a:extLst>
              </a:tr>
            </a:tbl>
          </a:graphicData>
        </a:graphic>
      </p:graphicFrame>
    </p:spTree>
    <p:extLst>
      <p:ext uri="{BB962C8B-B14F-4D97-AF65-F5344CB8AC3E}">
        <p14:creationId xmlns:p14="http://schemas.microsoft.com/office/powerpoint/2010/main" val="23651691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8318C0-ED40-396D-A87D-C7AF819E1A7B}"/>
              </a:ext>
            </a:extLst>
          </p:cNvPr>
          <p:cNvSpPr>
            <a:spLocks noGrp="1"/>
          </p:cNvSpPr>
          <p:nvPr>
            <p:ph type="sldNum" sz="quarter" idx="12"/>
          </p:nvPr>
        </p:nvSpPr>
        <p:spPr/>
        <p:txBody>
          <a:bodyPr/>
          <a:lstStyle/>
          <a:p>
            <a:fld id="{16669D4F-D4E3-4BE2-9B53-62C895D914DA}" type="slidenum">
              <a:rPr lang="en-US" smtClean="0"/>
              <a:pPr/>
              <a:t>67</a:t>
            </a:fld>
            <a:endParaRPr lang="en-US"/>
          </a:p>
        </p:txBody>
      </p:sp>
      <p:pic>
        <p:nvPicPr>
          <p:cNvPr id="8" name="Picture 7">
            <a:extLst>
              <a:ext uri="{FF2B5EF4-FFF2-40B4-BE49-F238E27FC236}">
                <a16:creationId xmlns:a16="http://schemas.microsoft.com/office/drawing/2014/main" id="{3269BEDC-8033-7E19-AC2A-2B4388097EFC}"/>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395476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6331D6-AC4A-704A-4241-3FC39D10C87D}"/>
              </a:ext>
            </a:extLst>
          </p:cNvPr>
          <p:cNvSpPr>
            <a:spLocks noGrp="1"/>
          </p:cNvSpPr>
          <p:nvPr>
            <p:ph type="sldNum" sz="quarter" idx="12"/>
          </p:nvPr>
        </p:nvSpPr>
        <p:spPr/>
        <p:txBody>
          <a:bodyPr/>
          <a:lstStyle/>
          <a:p>
            <a:fld id="{16669D4F-D4E3-4BE2-9B53-62C895D914DA}" type="slidenum">
              <a:rPr lang="en-US" smtClean="0"/>
              <a:pPr/>
              <a:t>68</a:t>
            </a:fld>
            <a:endParaRPr lang="en-US"/>
          </a:p>
        </p:txBody>
      </p:sp>
      <p:pic>
        <p:nvPicPr>
          <p:cNvPr id="8" name="Picture 7">
            <a:extLst>
              <a:ext uri="{FF2B5EF4-FFF2-40B4-BE49-F238E27FC236}">
                <a16:creationId xmlns:a16="http://schemas.microsoft.com/office/drawing/2014/main" id="{BB70CF47-3867-7AA4-DC8D-86C8A1450573}"/>
              </a:ext>
            </a:extLst>
          </p:cNvPr>
          <p:cNvPicPr>
            <a:picLocks noChangeAspect="1"/>
          </p:cNvPicPr>
          <p:nvPr/>
        </p:nvPicPr>
        <p:blipFill>
          <a:blip r:embed="rId2"/>
          <a:stretch>
            <a:fillRect/>
          </a:stretch>
        </p:blipFill>
        <p:spPr>
          <a:xfrm>
            <a:off x="0" y="19050"/>
            <a:ext cx="9144000" cy="6858000"/>
          </a:xfrm>
          <a:prstGeom prst="rect">
            <a:avLst/>
          </a:prstGeom>
        </p:spPr>
      </p:pic>
    </p:spTree>
    <p:extLst>
      <p:ext uri="{BB962C8B-B14F-4D97-AF65-F5344CB8AC3E}">
        <p14:creationId xmlns:p14="http://schemas.microsoft.com/office/powerpoint/2010/main" val="2245673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15001-F0B4-D611-5C69-483BDC77BC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87755-1E17-0A16-27CC-63A5327FBE1F}"/>
              </a:ext>
            </a:extLst>
          </p:cNvPr>
          <p:cNvSpPr>
            <a:spLocks noGrp="1"/>
          </p:cNvSpPr>
          <p:nvPr>
            <p:ph type="title"/>
          </p:nvPr>
        </p:nvSpPr>
        <p:spPr/>
        <p:txBody>
          <a:bodyPr/>
          <a:lstStyle/>
          <a:p>
            <a:r>
              <a:rPr lang="en-US" dirty="0"/>
              <a:t>Recall</a:t>
            </a:r>
          </a:p>
        </p:txBody>
      </p:sp>
      <p:sp>
        <p:nvSpPr>
          <p:cNvPr id="3" name="Content Placeholder 2">
            <a:extLst>
              <a:ext uri="{FF2B5EF4-FFF2-40B4-BE49-F238E27FC236}">
                <a16:creationId xmlns:a16="http://schemas.microsoft.com/office/drawing/2014/main" id="{82DB5325-BF0B-5D54-026D-1F6169E7147B}"/>
              </a:ext>
            </a:extLst>
          </p:cNvPr>
          <p:cNvSpPr>
            <a:spLocks noGrp="1"/>
          </p:cNvSpPr>
          <p:nvPr>
            <p:ph idx="1"/>
          </p:nvPr>
        </p:nvSpPr>
        <p:spPr/>
        <p:txBody>
          <a:bodyPr>
            <a:normAutofit fontScale="92500" lnSpcReduction="20000"/>
          </a:bodyPr>
          <a:lstStyle/>
          <a:p>
            <a:r>
              <a:rPr lang="en-US" dirty="0"/>
              <a:t>Since Recall time pays at time and a half and corresponds with time worked, it is also subject to nonqualifying and qualifying rules. However, this only applies to the hours of recall spent physically working </a:t>
            </a:r>
          </a:p>
          <a:p>
            <a:pPr lvl="1"/>
            <a:r>
              <a:rPr lang="en-US" dirty="0"/>
              <a:t>Applicable codes are 244N and 244Q</a:t>
            </a:r>
          </a:p>
          <a:p>
            <a:r>
              <a:rPr lang="en-US" u="sng" dirty="0"/>
              <a:t>Recall code 245 used to meet the minimum guarantee of 3:00 hours of pay is not time spent physically working. Therefore, it will not have qualifying or non qualifying codes. </a:t>
            </a:r>
          </a:p>
        </p:txBody>
      </p:sp>
      <p:sp>
        <p:nvSpPr>
          <p:cNvPr id="4" name="Slide Number Placeholder 3">
            <a:extLst>
              <a:ext uri="{FF2B5EF4-FFF2-40B4-BE49-F238E27FC236}">
                <a16:creationId xmlns:a16="http://schemas.microsoft.com/office/drawing/2014/main" id="{FAE42493-C965-2DEE-FECD-B3BB05FFF301}"/>
              </a:ext>
            </a:extLst>
          </p:cNvPr>
          <p:cNvSpPr>
            <a:spLocks noGrp="1"/>
          </p:cNvSpPr>
          <p:nvPr>
            <p:ph type="sldNum" sz="quarter" idx="12"/>
          </p:nvPr>
        </p:nvSpPr>
        <p:spPr/>
        <p:txBody>
          <a:bodyPr/>
          <a:lstStyle/>
          <a:p>
            <a:fld id="{16669D4F-D4E3-4BE2-9B53-62C895D914DA}" type="slidenum">
              <a:rPr lang="en-US" smtClean="0"/>
              <a:pPr/>
              <a:t>69</a:t>
            </a:fld>
            <a:endParaRPr lang="en-US"/>
          </a:p>
        </p:txBody>
      </p:sp>
    </p:spTree>
    <p:extLst>
      <p:ext uri="{BB962C8B-B14F-4D97-AF65-F5344CB8AC3E}">
        <p14:creationId xmlns:p14="http://schemas.microsoft.com/office/powerpoint/2010/main" val="3218223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E8067-FFDF-259C-D713-DDF146F68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21B1D-19D9-373C-3F93-5D5F342A0499}"/>
              </a:ext>
            </a:extLst>
          </p:cNvPr>
          <p:cNvSpPr>
            <a:spLocks noGrp="1"/>
          </p:cNvSpPr>
          <p:nvPr>
            <p:ph type="title"/>
          </p:nvPr>
        </p:nvSpPr>
        <p:spPr/>
        <p:txBody>
          <a:bodyPr/>
          <a:lstStyle/>
          <a:p>
            <a:r>
              <a:rPr lang="en-US" dirty="0"/>
              <a:t>What can you expect?</a:t>
            </a:r>
          </a:p>
        </p:txBody>
      </p:sp>
      <p:sp>
        <p:nvSpPr>
          <p:cNvPr id="3" name="Content Placeholder 2">
            <a:extLst>
              <a:ext uri="{FF2B5EF4-FFF2-40B4-BE49-F238E27FC236}">
                <a16:creationId xmlns:a16="http://schemas.microsoft.com/office/drawing/2014/main" id="{FB20706D-92BF-3EBF-BB07-02D381109592}"/>
              </a:ext>
            </a:extLst>
          </p:cNvPr>
          <p:cNvSpPr>
            <a:spLocks noGrp="1"/>
          </p:cNvSpPr>
          <p:nvPr>
            <p:ph idx="1"/>
          </p:nvPr>
        </p:nvSpPr>
        <p:spPr/>
        <p:txBody>
          <a:bodyPr>
            <a:normAutofit fontScale="92500" lnSpcReduction="10000"/>
          </a:bodyPr>
          <a:lstStyle/>
          <a:p>
            <a:pPr marL="0" indent="0">
              <a:buNone/>
            </a:pPr>
            <a:r>
              <a:rPr lang="en-US" dirty="0"/>
              <a:t>Because eligibility for the credit depends on accurate reporting, it is essential that all applicable premium pay codes are correctly recorded on an employee’s timesheets.</a:t>
            </a:r>
          </a:p>
          <a:p>
            <a:pPr marL="0" indent="0">
              <a:buNone/>
            </a:pPr>
            <a:endParaRPr lang="en-US" dirty="0"/>
          </a:p>
          <a:p>
            <a:pPr marL="0" indent="0">
              <a:buNone/>
            </a:pPr>
            <a:r>
              <a:rPr lang="en-US" dirty="0"/>
              <a:t>Please note: The Division of Finance cannot provide individual tax advice. Employees are encouraged to consult a qualified tax professional for guidance specific to their personal tax situation.</a:t>
            </a:r>
          </a:p>
        </p:txBody>
      </p:sp>
      <p:sp>
        <p:nvSpPr>
          <p:cNvPr id="4" name="Slide Number Placeholder 3">
            <a:extLst>
              <a:ext uri="{FF2B5EF4-FFF2-40B4-BE49-F238E27FC236}">
                <a16:creationId xmlns:a16="http://schemas.microsoft.com/office/drawing/2014/main" id="{D122512E-82B7-D40C-60A0-7E57825ADC66}"/>
              </a:ext>
            </a:extLst>
          </p:cNvPr>
          <p:cNvSpPr>
            <a:spLocks noGrp="1"/>
          </p:cNvSpPr>
          <p:nvPr>
            <p:ph type="sldNum" sz="quarter" idx="12"/>
          </p:nvPr>
        </p:nvSpPr>
        <p:spPr/>
        <p:txBody>
          <a:bodyPr/>
          <a:lstStyle/>
          <a:p>
            <a:fld id="{16669D4F-D4E3-4BE2-9B53-62C895D914DA}" type="slidenum">
              <a:rPr lang="en-US" smtClean="0"/>
              <a:pPr/>
              <a:t>7</a:t>
            </a:fld>
            <a:endParaRPr lang="en-US"/>
          </a:p>
        </p:txBody>
      </p:sp>
    </p:spTree>
    <p:extLst>
      <p:ext uri="{BB962C8B-B14F-4D97-AF65-F5344CB8AC3E}">
        <p14:creationId xmlns:p14="http://schemas.microsoft.com/office/powerpoint/2010/main" val="26554200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6C38C7-FA2A-3D61-CC05-593800427B25}"/>
              </a:ext>
            </a:extLst>
          </p:cNvPr>
          <p:cNvSpPr>
            <a:spLocks noGrp="1"/>
          </p:cNvSpPr>
          <p:nvPr>
            <p:ph type="sldNum" sz="quarter" idx="12"/>
          </p:nvPr>
        </p:nvSpPr>
        <p:spPr/>
        <p:txBody>
          <a:bodyPr/>
          <a:lstStyle/>
          <a:p>
            <a:fld id="{16669D4F-D4E3-4BE2-9B53-62C895D914DA}" type="slidenum">
              <a:rPr lang="en-US" smtClean="0"/>
              <a:pPr/>
              <a:t>70</a:t>
            </a:fld>
            <a:endParaRPr lang="en-US"/>
          </a:p>
        </p:txBody>
      </p:sp>
      <p:pic>
        <p:nvPicPr>
          <p:cNvPr id="10" name="Picture 9">
            <a:extLst>
              <a:ext uri="{FF2B5EF4-FFF2-40B4-BE49-F238E27FC236}">
                <a16:creationId xmlns:a16="http://schemas.microsoft.com/office/drawing/2014/main" id="{32229759-6E9D-8C11-7CFD-67F36ACCA9B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451541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DEFE-F512-75F1-0FF0-1AE7EA3582A6}"/>
              </a:ext>
            </a:extLst>
          </p:cNvPr>
          <p:cNvSpPr>
            <a:spLocks noGrp="1"/>
          </p:cNvSpPr>
          <p:nvPr>
            <p:ph type="title"/>
          </p:nvPr>
        </p:nvSpPr>
        <p:spPr/>
        <p:txBody>
          <a:bodyPr/>
          <a:lstStyle/>
          <a:p>
            <a:r>
              <a:rPr lang="en-US" dirty="0"/>
              <a:t>Academy Pay</a:t>
            </a:r>
          </a:p>
        </p:txBody>
      </p:sp>
      <p:sp>
        <p:nvSpPr>
          <p:cNvPr id="3" name="Content Placeholder 2">
            <a:extLst>
              <a:ext uri="{FF2B5EF4-FFF2-40B4-BE49-F238E27FC236}">
                <a16:creationId xmlns:a16="http://schemas.microsoft.com/office/drawing/2014/main" id="{FB9C4DC9-1408-C959-71A1-D6640FDCDAA5}"/>
              </a:ext>
            </a:extLst>
          </p:cNvPr>
          <p:cNvSpPr>
            <a:spLocks noGrp="1"/>
          </p:cNvSpPr>
          <p:nvPr>
            <p:ph idx="1"/>
          </p:nvPr>
        </p:nvSpPr>
        <p:spPr>
          <a:xfrm>
            <a:off x="457200" y="1981200"/>
            <a:ext cx="8229600" cy="4495800"/>
          </a:xfrm>
        </p:spPr>
        <p:txBody>
          <a:bodyPr>
            <a:normAutofit fontScale="77500" lnSpcReduction="20000"/>
          </a:bodyPr>
          <a:lstStyle/>
          <a:p>
            <a:r>
              <a:rPr lang="en-US" dirty="0"/>
              <a:t>Regular Academy Pay (109) will not utilize nonqualifying or qualifying codes since it is paid at the regular rate of pay.</a:t>
            </a:r>
          </a:p>
          <a:p>
            <a:r>
              <a:rPr lang="en-US" dirty="0"/>
              <a:t>Academy Pay Overtime will be coded as nonqualifying (299N) and qualifying (299Q) depending on if the employee has met the qualifying overtime threshold for their work period. This is because Academy Pay Overtime is hours worked at the time and a half rate.</a:t>
            </a:r>
          </a:p>
          <a:p>
            <a:r>
              <a:rPr lang="en-US" dirty="0"/>
              <a:t>Academy Pay will continue to be paid based on Collective Bargaining Agreement calculated rates rather than the employee’s typical hourly rate. Academy Pay Overtime will also be based off this calculated rate. For more information, see PSEA Contract Article 15.02.B.4.</a:t>
            </a:r>
          </a:p>
          <a:p>
            <a:endParaRPr lang="en-US" dirty="0"/>
          </a:p>
        </p:txBody>
      </p:sp>
      <p:sp>
        <p:nvSpPr>
          <p:cNvPr id="4" name="Slide Number Placeholder 3">
            <a:extLst>
              <a:ext uri="{FF2B5EF4-FFF2-40B4-BE49-F238E27FC236}">
                <a16:creationId xmlns:a16="http://schemas.microsoft.com/office/drawing/2014/main" id="{BDB88A4C-7006-534B-5B16-2C90C8BA80DB}"/>
              </a:ext>
            </a:extLst>
          </p:cNvPr>
          <p:cNvSpPr>
            <a:spLocks noGrp="1"/>
          </p:cNvSpPr>
          <p:nvPr>
            <p:ph type="sldNum" sz="quarter" idx="12"/>
          </p:nvPr>
        </p:nvSpPr>
        <p:spPr/>
        <p:txBody>
          <a:bodyPr/>
          <a:lstStyle/>
          <a:p>
            <a:fld id="{16669D4F-D4E3-4BE2-9B53-62C895D914DA}" type="slidenum">
              <a:rPr lang="en-US" smtClean="0"/>
              <a:pPr/>
              <a:t>71</a:t>
            </a:fld>
            <a:endParaRPr lang="en-US"/>
          </a:p>
        </p:txBody>
      </p:sp>
    </p:spTree>
    <p:extLst>
      <p:ext uri="{BB962C8B-B14F-4D97-AF65-F5344CB8AC3E}">
        <p14:creationId xmlns:p14="http://schemas.microsoft.com/office/powerpoint/2010/main" val="34052211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A63F32-116B-72FF-D59F-D09974C2D455}"/>
              </a:ext>
            </a:extLst>
          </p:cNvPr>
          <p:cNvSpPr>
            <a:spLocks noGrp="1"/>
          </p:cNvSpPr>
          <p:nvPr>
            <p:ph type="sldNum" sz="quarter" idx="12"/>
          </p:nvPr>
        </p:nvSpPr>
        <p:spPr/>
        <p:txBody>
          <a:bodyPr/>
          <a:lstStyle/>
          <a:p>
            <a:fld id="{16669D4F-D4E3-4BE2-9B53-62C895D914DA}" type="slidenum">
              <a:rPr lang="en-US" smtClean="0"/>
              <a:pPr/>
              <a:t>72</a:t>
            </a:fld>
            <a:endParaRPr lang="en-US"/>
          </a:p>
        </p:txBody>
      </p:sp>
      <p:pic>
        <p:nvPicPr>
          <p:cNvPr id="8" name="Picture 7">
            <a:extLst>
              <a:ext uri="{FF2B5EF4-FFF2-40B4-BE49-F238E27FC236}">
                <a16:creationId xmlns:a16="http://schemas.microsoft.com/office/drawing/2014/main" id="{E372AB3F-0D38-51E2-1A88-DE7A7784000C}"/>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3483850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F6B6C-C33A-8AEB-7F92-6D056A5E6DF3}"/>
              </a:ext>
            </a:extLst>
          </p:cNvPr>
          <p:cNvSpPr>
            <a:spLocks noGrp="1"/>
          </p:cNvSpPr>
          <p:nvPr>
            <p:ph type="title"/>
          </p:nvPr>
        </p:nvSpPr>
        <p:spPr/>
        <p:txBody>
          <a:bodyPr/>
          <a:lstStyle/>
          <a:p>
            <a:r>
              <a:rPr lang="en-US" dirty="0"/>
              <a:t>PSEA- DOT APFO Specific Information</a:t>
            </a:r>
          </a:p>
        </p:txBody>
      </p:sp>
      <p:sp>
        <p:nvSpPr>
          <p:cNvPr id="3" name="Content Placeholder 2">
            <a:extLst>
              <a:ext uri="{FF2B5EF4-FFF2-40B4-BE49-F238E27FC236}">
                <a16:creationId xmlns:a16="http://schemas.microsoft.com/office/drawing/2014/main" id="{B796F815-5530-DB5C-9BEC-E2D5E7F73A56}"/>
              </a:ext>
            </a:extLst>
          </p:cNvPr>
          <p:cNvSpPr>
            <a:spLocks noGrp="1"/>
          </p:cNvSpPr>
          <p:nvPr>
            <p:ph idx="1"/>
          </p:nvPr>
        </p:nvSpPr>
        <p:spPr/>
        <p:txBody>
          <a:bodyPr/>
          <a:lstStyle/>
          <a:p>
            <a:r>
              <a:rPr lang="en-US" dirty="0"/>
              <a:t>Guidance specific to PSEA employees within the Department of Transportation will be provided in a future update.</a:t>
            </a:r>
          </a:p>
        </p:txBody>
      </p:sp>
      <p:sp>
        <p:nvSpPr>
          <p:cNvPr id="4" name="Slide Number Placeholder 3">
            <a:extLst>
              <a:ext uri="{FF2B5EF4-FFF2-40B4-BE49-F238E27FC236}">
                <a16:creationId xmlns:a16="http://schemas.microsoft.com/office/drawing/2014/main" id="{E09263AA-FD5E-BA96-1D31-68208B0B10D9}"/>
              </a:ext>
            </a:extLst>
          </p:cNvPr>
          <p:cNvSpPr>
            <a:spLocks noGrp="1"/>
          </p:cNvSpPr>
          <p:nvPr>
            <p:ph type="sldNum" sz="quarter" idx="12"/>
          </p:nvPr>
        </p:nvSpPr>
        <p:spPr/>
        <p:txBody>
          <a:bodyPr/>
          <a:lstStyle/>
          <a:p>
            <a:fld id="{16669D4F-D4E3-4BE2-9B53-62C895D914DA}" type="slidenum">
              <a:rPr lang="en-US" smtClean="0"/>
              <a:pPr/>
              <a:t>73</a:t>
            </a:fld>
            <a:endParaRPr lang="en-US"/>
          </a:p>
        </p:txBody>
      </p:sp>
    </p:spTree>
    <p:extLst>
      <p:ext uri="{BB962C8B-B14F-4D97-AF65-F5344CB8AC3E}">
        <p14:creationId xmlns:p14="http://schemas.microsoft.com/office/powerpoint/2010/main" val="292234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C27F7-471F-9F55-D09D-36FAB833F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392F3-C372-5665-F9B2-4DA5B9ACEAE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9858D65-0F04-46C0-5D73-CE95F96F598A}"/>
              </a:ext>
            </a:extLst>
          </p:cNvPr>
          <p:cNvSpPr>
            <a:spLocks noGrp="1"/>
          </p:cNvSpPr>
          <p:nvPr>
            <p:ph idx="1"/>
          </p:nvPr>
        </p:nvSpPr>
        <p:spPr/>
        <p:txBody>
          <a:bodyPr>
            <a:normAutofit fontScale="25000" lnSpcReduction="20000"/>
          </a:bodyPr>
          <a:lstStyle/>
          <a:p>
            <a:pPr marL="0" indent="0">
              <a:buNone/>
            </a:pPr>
            <a:r>
              <a:rPr lang="en-US" sz="8000" dirty="0"/>
              <a:t>Employees and administrative staff are encouraged to review the following resources for detailed guidance on accurately reporting time on timesheets:</a:t>
            </a:r>
          </a:p>
          <a:p>
            <a:pPr marL="0" indent="0">
              <a:buNone/>
            </a:pPr>
            <a:endParaRPr lang="en-US" sz="8000" dirty="0"/>
          </a:p>
          <a:p>
            <a:r>
              <a:rPr lang="en-US" sz="8000" b="1" dirty="0">
                <a:hlinkClick r:id="rId2"/>
              </a:rPr>
              <a:t>Collective Bargaining Agreements </a:t>
            </a:r>
            <a:endParaRPr lang="en-US" sz="8000" b="1" dirty="0"/>
          </a:p>
          <a:p>
            <a:pPr lvl="1"/>
            <a:r>
              <a:rPr lang="en-US" sz="6400" dirty="0"/>
              <a:t>Review specific provisions related to timekeeping and compensation.</a:t>
            </a:r>
          </a:p>
          <a:p>
            <a:r>
              <a:rPr lang="en-US" sz="8000" b="1" dirty="0">
                <a:hlinkClick r:id="rId3"/>
              </a:rPr>
              <a:t>Personnel Rules </a:t>
            </a:r>
            <a:endParaRPr lang="en-US" sz="8000" b="1" dirty="0"/>
          </a:p>
          <a:p>
            <a:pPr lvl="1"/>
            <a:r>
              <a:rPr lang="en-US" sz="6400" dirty="0"/>
              <a:t>Review specific provisions related to timekeeping and compensation.</a:t>
            </a:r>
          </a:p>
          <a:p>
            <a:r>
              <a:rPr lang="en-US" sz="8000" b="1" dirty="0">
                <a:hlinkClick r:id="rId4"/>
              </a:rPr>
              <a:t>Alaska Administrative Manual (AAM) </a:t>
            </a:r>
            <a:endParaRPr lang="en-US" sz="8000" b="1" dirty="0"/>
          </a:p>
          <a:p>
            <a:pPr lvl="1"/>
            <a:r>
              <a:rPr lang="en-US" sz="6400" dirty="0"/>
              <a:t>Reference official procedures and standards for state operations.</a:t>
            </a:r>
          </a:p>
          <a:p>
            <a:r>
              <a:rPr lang="en-US" sz="8000" b="1" dirty="0">
                <a:hlinkClick r:id="rId5"/>
              </a:rPr>
              <a:t>Fair Labor Standards Act (FLSA) </a:t>
            </a:r>
            <a:endParaRPr lang="en-US" sz="8000" b="1" dirty="0"/>
          </a:p>
          <a:p>
            <a:pPr lvl="1"/>
            <a:r>
              <a:rPr lang="en-US" sz="6400" dirty="0"/>
              <a:t>Learn about federal labor regulations, including overtime eligibility.</a:t>
            </a:r>
          </a:p>
          <a:p>
            <a:r>
              <a:rPr lang="en-US" sz="8000" b="1" dirty="0">
                <a:hlinkClick r:id="rId6"/>
              </a:rPr>
              <a:t>Division of Finance – Payroll </a:t>
            </a:r>
            <a:endParaRPr lang="en-US" sz="8000" b="1" dirty="0"/>
          </a:p>
          <a:p>
            <a:pPr lvl="1"/>
            <a:r>
              <a:rPr lang="en-US" sz="6400" dirty="0"/>
              <a:t>Use additional resources and references available to State of Alaska employees.</a:t>
            </a:r>
          </a:p>
          <a:p>
            <a:r>
              <a:rPr lang="en-US" sz="8000" b="1" dirty="0">
                <a:hlinkClick r:id="rId7"/>
              </a:rPr>
              <a:t>Department of Law – Interpretative Memorandum </a:t>
            </a:r>
            <a:endParaRPr lang="en-US" sz="8000" b="1" dirty="0"/>
          </a:p>
          <a:p>
            <a:pPr lvl="1"/>
            <a:r>
              <a:rPr lang="en-US" sz="6400" dirty="0"/>
              <a:t>Use to clarify practice and procedures regarding pay.</a:t>
            </a:r>
          </a:p>
          <a:p>
            <a:pPr marL="0" indent="0">
              <a:buNone/>
            </a:pPr>
            <a:endParaRPr lang="en-US" sz="3100" dirty="0"/>
          </a:p>
        </p:txBody>
      </p:sp>
      <p:sp>
        <p:nvSpPr>
          <p:cNvPr id="4" name="Slide Number Placeholder 3">
            <a:extLst>
              <a:ext uri="{FF2B5EF4-FFF2-40B4-BE49-F238E27FC236}">
                <a16:creationId xmlns:a16="http://schemas.microsoft.com/office/drawing/2014/main" id="{0499E333-7905-A131-1425-09259AB28AD4}"/>
              </a:ext>
            </a:extLst>
          </p:cNvPr>
          <p:cNvSpPr>
            <a:spLocks noGrp="1"/>
          </p:cNvSpPr>
          <p:nvPr>
            <p:ph type="sldNum" sz="quarter" idx="12"/>
          </p:nvPr>
        </p:nvSpPr>
        <p:spPr/>
        <p:txBody>
          <a:bodyPr/>
          <a:lstStyle/>
          <a:p>
            <a:fld id="{16669D4F-D4E3-4BE2-9B53-62C895D914DA}" type="slidenum">
              <a:rPr lang="en-US" smtClean="0"/>
              <a:pPr/>
              <a:t>8</a:t>
            </a:fld>
            <a:endParaRPr lang="en-US"/>
          </a:p>
        </p:txBody>
      </p:sp>
    </p:spTree>
    <p:extLst>
      <p:ext uri="{BB962C8B-B14F-4D97-AF65-F5344CB8AC3E}">
        <p14:creationId xmlns:p14="http://schemas.microsoft.com/office/powerpoint/2010/main" val="39418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903DB-1C26-F071-8666-C19F2D7F3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6C4BDC-6F66-C2E0-6B46-29B26C96C2FE}"/>
              </a:ext>
            </a:extLst>
          </p:cNvPr>
          <p:cNvSpPr>
            <a:spLocks noGrp="1"/>
          </p:cNvSpPr>
          <p:nvPr>
            <p:ph type="title"/>
          </p:nvPr>
        </p:nvSpPr>
        <p:spPr/>
        <p:txBody>
          <a:bodyPr>
            <a:normAutofit/>
          </a:bodyPr>
          <a:lstStyle/>
          <a:p>
            <a:r>
              <a:rPr lang="en-US" dirty="0"/>
              <a:t>Understanding Pay Types and Overtime Eligibility</a:t>
            </a:r>
          </a:p>
        </p:txBody>
      </p:sp>
      <p:sp>
        <p:nvSpPr>
          <p:cNvPr id="3" name="Content Placeholder 2">
            <a:extLst>
              <a:ext uri="{FF2B5EF4-FFF2-40B4-BE49-F238E27FC236}">
                <a16:creationId xmlns:a16="http://schemas.microsoft.com/office/drawing/2014/main" id="{03B1C1FE-BE59-9375-E5E8-4740D0D1B3F2}"/>
              </a:ext>
            </a:extLst>
          </p:cNvPr>
          <p:cNvSpPr>
            <a:spLocks noGrp="1"/>
          </p:cNvSpPr>
          <p:nvPr>
            <p:ph idx="1"/>
          </p:nvPr>
        </p:nvSpPr>
        <p:spPr/>
        <p:txBody>
          <a:bodyPr>
            <a:normAutofit/>
          </a:bodyPr>
          <a:lstStyle/>
          <a:p>
            <a:pPr marL="0" indent="0">
              <a:buNone/>
            </a:pPr>
            <a:r>
              <a:rPr lang="en-US" sz="1800" dirty="0"/>
              <a:t>Certain pay types are commonly used to help employees meet their standard workweek requirements but do not count toward the calculation of overtime eligibility. Please note that overtime rules may vary by bargaining unit, so employees should consult their applicable </a:t>
            </a:r>
            <a:r>
              <a:rPr lang="en-US" sz="1800" dirty="0">
                <a:hlinkClick r:id="rId3"/>
              </a:rPr>
              <a:t>collective bargaining agreement </a:t>
            </a:r>
            <a:r>
              <a:rPr lang="en-US" sz="1800" dirty="0"/>
              <a:t>for details specific to their situation.</a:t>
            </a:r>
          </a:p>
          <a:p>
            <a:pPr marL="0" indent="0">
              <a:buNone/>
            </a:pPr>
            <a:endParaRPr lang="en-US" sz="1800" dirty="0"/>
          </a:p>
          <a:p>
            <a:pPr marL="0" indent="0">
              <a:buNone/>
            </a:pPr>
            <a:r>
              <a:rPr lang="en-US" sz="1800" b="1" dirty="0"/>
              <a:t>Pay Types That Do Not Count Toward Overtime Thresholds:</a:t>
            </a:r>
          </a:p>
          <a:p>
            <a:r>
              <a:rPr lang="en-US" sz="1800" dirty="0"/>
              <a:t>All leave types</a:t>
            </a:r>
          </a:p>
          <a:p>
            <a:r>
              <a:rPr lang="en-US" sz="1800" dirty="0"/>
              <a:t>Office Closures</a:t>
            </a:r>
          </a:p>
          <a:p>
            <a:r>
              <a:rPr lang="en-US" sz="1800" dirty="0"/>
              <a:t>Regular Holiday Pay (when not worked)</a:t>
            </a:r>
          </a:p>
          <a:p>
            <a:pPr marL="0" indent="0">
              <a:buNone/>
            </a:pPr>
            <a:endParaRPr lang="en-US" sz="1800" dirty="0"/>
          </a:p>
          <a:p>
            <a:pPr marL="0" indent="0">
              <a:buNone/>
            </a:pPr>
            <a:r>
              <a:rPr lang="en-US" sz="1800" dirty="0"/>
              <a:t>Only hours spent physically working count toward an employee’s FLSA overtime threshold.</a:t>
            </a:r>
          </a:p>
        </p:txBody>
      </p:sp>
      <p:sp>
        <p:nvSpPr>
          <p:cNvPr id="4" name="Slide Number Placeholder 3">
            <a:extLst>
              <a:ext uri="{FF2B5EF4-FFF2-40B4-BE49-F238E27FC236}">
                <a16:creationId xmlns:a16="http://schemas.microsoft.com/office/drawing/2014/main" id="{B87D1E2C-9A21-6B63-BC91-E38429EEC8B2}"/>
              </a:ext>
            </a:extLst>
          </p:cNvPr>
          <p:cNvSpPr>
            <a:spLocks noGrp="1"/>
          </p:cNvSpPr>
          <p:nvPr>
            <p:ph type="sldNum" sz="quarter" idx="12"/>
          </p:nvPr>
        </p:nvSpPr>
        <p:spPr/>
        <p:txBody>
          <a:bodyPr/>
          <a:lstStyle/>
          <a:p>
            <a:fld id="{16669D4F-D4E3-4BE2-9B53-62C895D914DA}" type="slidenum">
              <a:rPr lang="en-US" smtClean="0"/>
              <a:pPr/>
              <a:t>9</a:t>
            </a:fld>
            <a:endParaRPr lang="en-US"/>
          </a:p>
        </p:txBody>
      </p:sp>
    </p:spTree>
    <p:extLst>
      <p:ext uri="{BB962C8B-B14F-4D97-AF65-F5344CB8AC3E}">
        <p14:creationId xmlns:p14="http://schemas.microsoft.com/office/powerpoint/2010/main" val="1535280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6638f63-e009-414a-8937-469362c0f6fa">18</Category>
    <Increment_x002f_Iteration xmlns="16638f63-e009-414a-8937-469362c0f6fa" xsi:nil="true"/>
    <Folder xmlns="16638f63-e009-414a-8937-469362c0f6fa">10</Folder>
    <_ip_UnifiedCompliancePolicyUIAction xmlns="http://schemas.microsoft.com/sharepoint/v3" xsi:nil="true"/>
    <TaxCatchAll xmlns="5c636d73-d639-4e3f-a30f-22ed420e62e1"/>
    <JIRA_x0020_Issue_x0020_ID xmlns="16638f63-e009-414a-8937-469362c0f6fa" xsi:nil="true"/>
    <_ip_UnifiedCompliancePolicyProperties xmlns="http://schemas.microsoft.com/sharepoint/v3" xsi:nil="true"/>
    <TaxKeywordTaxHTField xmlns="5c636d73-d639-4e3f-a30f-22ed420e62e1">
      <Terms xmlns="http://schemas.microsoft.com/office/infopath/2007/PartnerControls"/>
    </TaxKeywordTaxHTField>
    <Team xmlns="16638f63-e009-414a-8937-469362c0f6f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302DE13FA55D4D9EEBEC3A2C3A03EB" ma:contentTypeVersion="19" ma:contentTypeDescription="Create a new document." ma:contentTypeScope="" ma:versionID="fcf6795c2932adfceed84722062545d8">
  <xsd:schema xmlns:xsd="http://www.w3.org/2001/XMLSchema" xmlns:xs="http://www.w3.org/2001/XMLSchema" xmlns:p="http://schemas.microsoft.com/office/2006/metadata/properties" xmlns:ns1="http://schemas.microsoft.com/sharepoint/v3" xmlns:ns2="16638f63-e009-414a-8937-469362c0f6fa" xmlns:ns3="5c636d73-d639-4e3f-a30f-22ed420e62e1" xmlns:ns4="92c1076b-7115-4e25-ae62-9a9e2b6f3b43" targetNamespace="http://schemas.microsoft.com/office/2006/metadata/properties" ma:root="true" ma:fieldsID="f15f61c8c65503046447acf4d2f0d56f" ns1:_="" ns2:_="" ns3:_="" ns4:_="">
    <xsd:import namespace="http://schemas.microsoft.com/sharepoint/v3"/>
    <xsd:import namespace="16638f63-e009-414a-8937-469362c0f6fa"/>
    <xsd:import namespace="5c636d73-d639-4e3f-a30f-22ed420e62e1"/>
    <xsd:import namespace="92c1076b-7115-4e25-ae62-9a9e2b6f3b43"/>
    <xsd:element name="properties">
      <xsd:complexType>
        <xsd:sequence>
          <xsd:element name="documentManagement">
            <xsd:complexType>
              <xsd:all>
                <xsd:element ref="ns2:Folder" minOccurs="0"/>
                <xsd:element ref="ns2:Category" minOccurs="0"/>
                <xsd:element ref="ns2:MediaServiceMetadata" minOccurs="0"/>
                <xsd:element ref="ns2:MediaServiceFastMetadata" minOccurs="0"/>
                <xsd:element ref="ns3:TaxKeywordTaxHTField" minOccurs="0"/>
                <xsd:element ref="ns3:TaxCatchAll" minOccurs="0"/>
                <xsd:element ref="ns4:SharedWithUsers" minOccurs="0"/>
                <xsd:element ref="ns4:SharedWithDetails" minOccurs="0"/>
                <xsd:element ref="ns2:JIRA_x0020_Issue_x0020_ID" minOccurs="0"/>
                <xsd:element ref="ns2:Increment_x002f_Iteration" minOccurs="0"/>
                <xsd:element ref="ns2:Team"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638f63-e009-414a-8937-469362c0f6fa" elementFormDefault="qualified">
    <xsd:import namespace="http://schemas.microsoft.com/office/2006/documentManagement/types"/>
    <xsd:import namespace="http://schemas.microsoft.com/office/infopath/2007/PartnerControls"/>
    <xsd:element name="Folder" ma:index="2" nillable="true" ma:displayName="Folder" ma:description="This property must be populated in order for the document to appear in your team's folder." ma:list="{166ccba2-69b4-40a5-8254-32799636dfd8}" ma:internalName="Folder" ma:readOnly="false" ma:showField="Title">
      <xsd:simpleType>
        <xsd:restriction base="dms:Lookup"/>
      </xsd:simpleType>
    </xsd:element>
    <xsd:element name="Category" ma:index="3" nillable="true" ma:displayName="Sub-Folder" ma:list="{245583a5-6ff9-41ca-863a-0bf4f0e162fc}" ma:internalName="Category" ma:readOnly="false" ma:showField="Title">
      <xsd:simpleType>
        <xsd:restriction base="dms:Lookup"/>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JIRA_x0020_Issue_x0020_ID" ma:index="17" nillable="true" ma:displayName="JIRA Issue ID" ma:description="Only enter the numeric code of the JIRA Issue ID (for example for Issue ID AKAD4-862 enter 862)." ma:internalName="JIRA_x0020_Issue_x0020_ID">
      <xsd:simpleType>
        <xsd:restriction base="dms:Text">
          <xsd:maxLength value="4"/>
        </xsd:restriction>
      </xsd:simpleType>
    </xsd:element>
    <xsd:element name="Increment_x002f_Iteration" ma:index="18" nillable="true" ma:displayName="Increment/Iteration" ma:description="Program Increment and Iteration" ma:format="Dropdown" ma:internalName="Increment_x002f_Iteration">
      <xsd:simpleType>
        <xsd:restriction base="dms:Choice">
          <xsd:enumeration value="PI 1 - Iteration 1"/>
          <xsd:enumeration value="PI 1 - Iteration 2"/>
          <xsd:enumeration value="PI 1 - Iteration 3"/>
          <xsd:enumeration value="PI 1 - Iteration 4"/>
          <xsd:enumeration value="PI 1 - Iteration 5"/>
          <xsd:enumeration value="PI 1 - Iteration 6"/>
          <xsd:enumeration value="PI 2 - Iteration 1"/>
          <xsd:enumeration value="PI 2 - Iteration 2"/>
          <xsd:enumeration value="PI 2 - Iteration 3"/>
          <xsd:enumeration value="PI 2 - Iteration 4"/>
          <xsd:enumeration value="PI 2 - Iteration 5"/>
          <xsd:enumeration value="PI 2 - Iteration 6"/>
          <xsd:enumeration value="PI 3 - Iteration 1"/>
          <xsd:enumeration value="PI 3 - Iteration 2"/>
          <xsd:enumeration value="PI 3 - Iteration 3"/>
          <xsd:enumeration value="PI 3 - Iteration 4"/>
          <xsd:enumeration value="PI 3 - Iteration 5"/>
          <xsd:enumeration value="PI 3 - Iteration 6"/>
          <xsd:enumeration value="PI 4 - Iteration 1"/>
          <xsd:enumeration value="PI 4 - Iteration 2"/>
          <xsd:enumeration value="PI 4 - Iteration 3"/>
          <xsd:enumeration value="PI 4 - Iteration 4"/>
          <xsd:enumeration value="PI 4 - Iteration 5"/>
          <xsd:enumeration value="PI 4 - Iteration 6"/>
          <xsd:enumeration value="PI 5 - Iteration 1"/>
          <xsd:enumeration value="PI 5 - Iteration 2"/>
          <xsd:enumeration value="PI 5 - Iteration 3"/>
          <xsd:enumeration value="PI 5 - Iteration 4"/>
          <xsd:enumeration value="PI 5 - Iteration 5"/>
          <xsd:enumeration value="PI 5 - Iteration 6"/>
          <xsd:enumeration value="PI 6 - Iteration 1"/>
          <xsd:enumeration value="PI 6 - Iteration 2"/>
          <xsd:enumeration value="PI 6 - Iteration 3"/>
          <xsd:enumeration value="PI 6 - Iteration 4"/>
          <xsd:enumeration value="PI 6 - Iteration 5"/>
          <xsd:enumeration value="PI 6 - Iteration 6"/>
        </xsd:restriction>
      </xsd:simpleType>
    </xsd:element>
    <xsd:element name="Team" ma:index="19" nillable="true" ma:displayName="Team" ma:description="Agile Team Name" ma:format="Dropdown" ma:internalName="Team">
      <xsd:simpleType>
        <xsd:restriction base="dms:Choice">
          <xsd:enumeration value="Lightning"/>
          <xsd:enumeration value="Lock and Key"/>
          <xsd:enumeration value="The Usual Suspects"/>
          <xsd:enumeration value="The Wolf Pack"/>
          <xsd:enumeration value="Thunder"/>
          <xsd:enumeration value="Wally World"/>
        </xsd:restriction>
      </xsd:simpleType>
    </xsd:element>
  </xsd:schema>
  <xsd:schema xmlns:xsd="http://www.w3.org/2001/XMLSchema" xmlns:xs="http://www.w3.org/2001/XMLSchema" xmlns:dms="http://schemas.microsoft.com/office/2006/documentManagement/types" xmlns:pc="http://schemas.microsoft.com/office/infopath/2007/PartnerControls" targetNamespace="5c636d73-d639-4e3f-a30f-22ed420e62e1"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81fff9b3-6ef6-4aa5-8852-6b1354b1eeb7"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c1283163-e08d-4dfd-bdc2-592e9e099477}" ma:internalName="TaxCatchAll" ma:showField="CatchAllData" ma:web="5c636d73-d639-4e3f-a30f-22ed420e62e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c1076b-7115-4e25-ae62-9a9e2b6f3b4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093EDE-1392-4700-A365-5B2A3018A2D3}">
  <ds:schemaRefs>
    <ds:schemaRef ds:uri="http://schemas.microsoft.com/office/2006/metadata/properties"/>
    <ds:schemaRef ds:uri="http://purl.org/dc/elements/1.1/"/>
    <ds:schemaRef ds:uri="5c636d73-d639-4e3f-a30f-22ed420e62e1"/>
    <ds:schemaRef ds:uri="http://schemas.microsoft.com/sharepoint/v3"/>
    <ds:schemaRef ds:uri="16638f63-e009-414a-8937-469362c0f6fa"/>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92c1076b-7115-4e25-ae62-9a9e2b6f3b43"/>
    <ds:schemaRef ds:uri="http://www.w3.org/XML/1998/namespace"/>
  </ds:schemaRefs>
</ds:datastoreItem>
</file>

<file path=customXml/itemProps2.xml><?xml version="1.0" encoding="utf-8"?>
<ds:datastoreItem xmlns:ds="http://schemas.openxmlformats.org/officeDocument/2006/customXml" ds:itemID="{EB927051-ED86-4FF2-99B9-85940F26ED69}">
  <ds:schemaRefs>
    <ds:schemaRef ds:uri="http://schemas.microsoft.com/sharepoint/v3/contenttype/forms"/>
  </ds:schemaRefs>
</ds:datastoreItem>
</file>

<file path=customXml/itemProps3.xml><?xml version="1.0" encoding="utf-8"?>
<ds:datastoreItem xmlns:ds="http://schemas.openxmlformats.org/officeDocument/2006/customXml" ds:itemID="{08CAA98C-B1B3-4FD0-A169-ABE7311662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638f63-e009-414a-8937-469362c0f6fa"/>
    <ds:schemaRef ds:uri="5c636d73-d639-4e3f-a30f-22ed420e62e1"/>
    <ds:schemaRef ds:uri="92c1076b-7115-4e25-ae62-9a9e2b6f3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8213</TotalTime>
  <Words>4416</Words>
  <Application>Microsoft Office PowerPoint</Application>
  <PresentationFormat>On-screen Show (4:3)</PresentationFormat>
  <Paragraphs>509</Paragraphs>
  <Slides>73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Wingdings</vt:lpstr>
      <vt:lpstr>Office Theme</vt:lpstr>
      <vt:lpstr>OBBBA –Reporting Overtime and Overtime Differentials</vt:lpstr>
      <vt:lpstr>Content Guide</vt:lpstr>
      <vt:lpstr>Background</vt:lpstr>
      <vt:lpstr>Who does this material apply to?</vt:lpstr>
      <vt:lpstr>What does this mean for you?</vt:lpstr>
      <vt:lpstr>What can you expect?</vt:lpstr>
      <vt:lpstr>What can you expect?</vt:lpstr>
      <vt:lpstr>Resources</vt:lpstr>
      <vt:lpstr>Understanding Pay Types and Overtime Eligibility</vt:lpstr>
      <vt:lpstr>Which premium pays are included?</vt:lpstr>
      <vt:lpstr>Which premium pays does this impact?</vt:lpstr>
      <vt:lpstr>Qualified vs. non-qualified overtime</vt:lpstr>
      <vt:lpstr>What determines if it’s qualified or non-qualified?</vt:lpstr>
      <vt:lpstr>What determines if it’s qualified or non-qualified?</vt:lpstr>
      <vt:lpstr>Determining the Work Period</vt:lpstr>
      <vt:lpstr>What determines if it’s qualified or non-qualified?</vt:lpstr>
      <vt:lpstr>Qualified vs. non-qualified overtime</vt:lpstr>
      <vt:lpstr>What does all of this look like on a timesheet?</vt:lpstr>
      <vt:lpstr>Claiming Overtime: ACOA</vt:lpstr>
      <vt:lpstr>Claiming Overtime:  ACOA</vt:lpstr>
      <vt:lpstr>Law Enforcement FLSA Threshold per Work Period Length</vt:lpstr>
      <vt:lpstr>PowerPoint Presentation</vt:lpstr>
      <vt:lpstr>PowerPoint Presentation</vt:lpstr>
      <vt:lpstr>PowerPoint Presentation</vt:lpstr>
      <vt:lpstr>PowerPoint Presentation</vt:lpstr>
      <vt:lpstr>What determines if it’s qualified or non-qualified?</vt:lpstr>
      <vt:lpstr>What determines if it’s qualified or non-qualified?</vt:lpstr>
      <vt:lpstr>PowerPoint Presentation</vt:lpstr>
      <vt:lpstr>PowerPoint Presentation</vt:lpstr>
      <vt:lpstr>PowerPoint Presentation</vt:lpstr>
      <vt:lpstr>PowerPoint Presentation</vt:lpstr>
      <vt:lpstr>Holiday Premium Pay</vt:lpstr>
      <vt:lpstr>PowerPoint Presentation</vt:lpstr>
      <vt:lpstr>PowerPoint Presentation</vt:lpstr>
      <vt:lpstr>PowerPoint Presentation</vt:lpstr>
      <vt:lpstr>PowerPoint Presentation</vt:lpstr>
      <vt:lpstr>PowerPoint Presentation</vt:lpstr>
      <vt:lpstr>Shift Differentials and other Premium Pays </vt:lpstr>
      <vt:lpstr>Claiming Swing and Grave Shift Differentials</vt:lpstr>
      <vt:lpstr>Event Codes – Swing and Grave Shift Differentials </vt:lpstr>
      <vt:lpstr>PowerPoint Presentation</vt:lpstr>
      <vt:lpstr>PowerPoint Presentation</vt:lpstr>
      <vt:lpstr>Recall</vt:lpstr>
      <vt:lpstr>PowerPoint Presentation</vt:lpstr>
      <vt:lpstr>PowerPoint Presentation</vt:lpstr>
      <vt:lpstr>Claiming Overtime: PSEA Troopers</vt:lpstr>
      <vt:lpstr>Claiming Overtime:  PSEA (DPS Troopers)</vt:lpstr>
      <vt:lpstr>Law Enforcement FLSA Threshold per Work Period Length</vt:lpstr>
      <vt:lpstr>PowerPoint Presentation</vt:lpstr>
      <vt:lpstr>PowerPoint Presentation</vt:lpstr>
      <vt:lpstr>PowerPoint Presentation</vt:lpstr>
      <vt:lpstr>PowerPoint Presentation</vt:lpstr>
      <vt:lpstr>PowerPoint Presentation</vt:lpstr>
      <vt:lpstr>PowerPoint Presentation</vt:lpstr>
      <vt:lpstr>Double time</vt:lpstr>
      <vt:lpstr>PowerPoint Presentation</vt:lpstr>
      <vt:lpstr>Holiday Premium Pay</vt:lpstr>
      <vt:lpstr>PowerPoint Presentation</vt:lpstr>
      <vt:lpstr>PowerPoint Presentation</vt:lpstr>
      <vt:lpstr>Determining Qualifying Overtime for 14 on/14 off Schedule</vt:lpstr>
      <vt:lpstr>PowerPoint Presentation</vt:lpstr>
      <vt:lpstr>PowerPoint Presentation</vt:lpstr>
      <vt:lpstr>PowerPoint Presentation</vt:lpstr>
      <vt:lpstr>Shift Differentials and other Premium Pays </vt:lpstr>
      <vt:lpstr>Claiming Swing and Grave Shift Differentials</vt:lpstr>
      <vt:lpstr>Event Codes – Swing and Grave Shift Differentials </vt:lpstr>
      <vt:lpstr>PowerPoint Presentation</vt:lpstr>
      <vt:lpstr>PowerPoint Presentation</vt:lpstr>
      <vt:lpstr>Recall</vt:lpstr>
      <vt:lpstr>PowerPoint Presentation</vt:lpstr>
      <vt:lpstr>Academy Pay</vt:lpstr>
      <vt:lpstr>PowerPoint Presentation</vt:lpstr>
      <vt:lpstr>PSEA- DOT APFO Specific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 Advanced PowerPoint Template</dc:title>
  <dc:creator>Andy Mills</dc:creator>
  <cp:lastModifiedBy>Church, Brittney M (DOA)</cp:lastModifiedBy>
  <cp:revision>217</cp:revision>
  <dcterms:created xsi:type="dcterms:W3CDTF">2011-11-10T18:39:08Z</dcterms:created>
  <dcterms:modified xsi:type="dcterms:W3CDTF">2025-12-24T19:48:22Z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0x0101001A302DE13FA55D4D9EEBEC3A2C3A03EB</vt:lpwstr>
  </property>
  <property fmtid="{D5CDD505-2E9C-101B-9397-08002B2CF9AE}" pid="3" name="TaxKeyword">
    <vt:lpwstr/>
  </property>
</Properties>
</file>