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93" r:id="rId6"/>
    <p:sldId id="295" r:id="rId7"/>
    <p:sldId id="281" r:id="rId8"/>
    <p:sldId id="282" r:id="rId9"/>
    <p:sldId id="285" r:id="rId10"/>
    <p:sldId id="296" r:id="rId11"/>
    <p:sldId id="283" r:id="rId12"/>
    <p:sldId id="297" r:id="rId13"/>
    <p:sldId id="286" r:id="rId14"/>
    <p:sldId id="300" r:id="rId15"/>
    <p:sldId id="287" r:id="rId16"/>
    <p:sldId id="284" r:id="rId17"/>
    <p:sldId id="294" r:id="rId18"/>
    <p:sldId id="289" r:id="rId19"/>
    <p:sldId id="288" r:id="rId20"/>
    <p:sldId id="290" r:id="rId21"/>
    <p:sldId id="292" r:id="rId22"/>
    <p:sldId id="291" r:id="rId23"/>
    <p:sldId id="305" r:id="rId24"/>
    <p:sldId id="306" r:id="rId25"/>
    <p:sldId id="302" r:id="rId26"/>
    <p:sldId id="299" r:id="rId27"/>
    <p:sldId id="304" r:id="rId28"/>
    <p:sldId id="26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60" y="40"/>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D1C5E6-1C4C-407B-A507-D4DD16B27B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F729A2B-A571-4751-B387-098BCB3DE2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E360B0-819B-4CE7-9FED-4148964B729A}" type="datetimeFigureOut">
              <a:rPr lang="en-US" smtClean="0"/>
              <a:t>2/27/2026</a:t>
            </a:fld>
            <a:endParaRPr lang="en-US"/>
          </a:p>
        </p:txBody>
      </p:sp>
      <p:sp>
        <p:nvSpPr>
          <p:cNvPr id="4" name="Footer Placeholder 3">
            <a:extLst>
              <a:ext uri="{FF2B5EF4-FFF2-40B4-BE49-F238E27FC236}">
                <a16:creationId xmlns:a16="http://schemas.microsoft.com/office/drawing/2014/main" id="{E2DB93F5-6F82-4163-B843-A6922D2F42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F694F-C58A-4043-BFAF-39F194E8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08A508-987E-4ABF-9E5B-42FFC155D6FB}" type="slidenum">
              <a:rPr lang="en-US" smtClean="0"/>
              <a:t>‹#›</a:t>
            </a:fld>
            <a:endParaRPr lang="en-US"/>
          </a:p>
        </p:txBody>
      </p:sp>
    </p:spTree>
    <p:extLst>
      <p:ext uri="{BB962C8B-B14F-4D97-AF65-F5344CB8AC3E}">
        <p14:creationId xmlns:p14="http://schemas.microsoft.com/office/powerpoint/2010/main" val="1435628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7FF42A-2041-4281-A92E-FE885B1B0447}" type="datetimeFigureOut">
              <a:rPr lang="en-US" smtClean="0"/>
              <a:pPr/>
              <a:t>2/27/2026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93D6E-3362-46F4-8BF1-443EAD269554}" type="slidenum">
              <a:rPr lang="en-US" smtClean="0"/>
              <a:pPr/>
              <a:t>‹#›</a:t>
            </a:fld>
            <a:endParaRPr lang="en-US"/>
          </a:p>
        </p:txBody>
      </p:sp>
    </p:spTree>
    <p:extLst>
      <p:ext uri="{BB962C8B-B14F-4D97-AF65-F5344CB8AC3E}">
        <p14:creationId xmlns:p14="http://schemas.microsoft.com/office/powerpoint/2010/main" val="304708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593D6E-3362-46F4-8BF1-443EAD2695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slide number when done</a:t>
            </a:r>
          </a:p>
        </p:txBody>
      </p:sp>
      <p:sp>
        <p:nvSpPr>
          <p:cNvPr id="4" name="Slide Number Placeholder 3"/>
          <p:cNvSpPr>
            <a:spLocks noGrp="1"/>
          </p:cNvSpPr>
          <p:nvPr>
            <p:ph type="sldNum" sz="quarter" idx="5"/>
          </p:nvPr>
        </p:nvSpPr>
        <p:spPr/>
        <p:txBody>
          <a:bodyPr/>
          <a:lstStyle/>
          <a:p>
            <a:fld id="{BB593D6E-3362-46F4-8BF1-443EAD269554}" type="slidenum">
              <a:rPr lang="en-US" smtClean="0"/>
              <a:pPr/>
              <a:t>13</a:t>
            </a:fld>
            <a:endParaRPr lang="en-US"/>
          </a:p>
        </p:txBody>
      </p:sp>
    </p:spTree>
    <p:extLst>
      <p:ext uri="{BB962C8B-B14F-4D97-AF65-F5344CB8AC3E}">
        <p14:creationId xmlns:p14="http://schemas.microsoft.com/office/powerpoint/2010/main" val="59078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93D6E-3362-46F4-8BF1-443EAD269554}" type="slidenum">
              <a:rPr lang="en-US" smtClean="0"/>
              <a:pPr/>
              <a:t>14</a:t>
            </a:fld>
            <a:endParaRPr lang="en-US"/>
          </a:p>
        </p:txBody>
      </p:sp>
    </p:spTree>
    <p:extLst>
      <p:ext uri="{BB962C8B-B14F-4D97-AF65-F5344CB8AC3E}">
        <p14:creationId xmlns:p14="http://schemas.microsoft.com/office/powerpoint/2010/main" val="106748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93D6E-3362-46F4-8BF1-443EAD269554}" type="slidenum">
              <a:rPr lang="en-US" smtClean="0"/>
              <a:pPr/>
              <a:t>16</a:t>
            </a:fld>
            <a:endParaRPr lang="en-US"/>
          </a:p>
        </p:txBody>
      </p:sp>
    </p:spTree>
    <p:extLst>
      <p:ext uri="{BB962C8B-B14F-4D97-AF65-F5344CB8AC3E}">
        <p14:creationId xmlns:p14="http://schemas.microsoft.com/office/powerpoint/2010/main" val="28890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93D6E-3362-46F4-8BF1-443EAD269554}" type="slidenum">
              <a:rPr lang="en-US" smtClean="0"/>
              <a:pPr/>
              <a:t>17</a:t>
            </a:fld>
            <a:endParaRPr lang="en-US"/>
          </a:p>
        </p:txBody>
      </p:sp>
    </p:spTree>
    <p:extLst>
      <p:ext uri="{BB962C8B-B14F-4D97-AF65-F5344CB8AC3E}">
        <p14:creationId xmlns:p14="http://schemas.microsoft.com/office/powerpoint/2010/main" val="4251147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93D6E-3362-46F4-8BF1-443EAD269554}" type="slidenum">
              <a:rPr lang="en-US" smtClean="0"/>
              <a:pPr/>
              <a:t>19</a:t>
            </a:fld>
            <a:endParaRPr lang="en-US"/>
          </a:p>
        </p:txBody>
      </p:sp>
    </p:spTree>
    <p:extLst>
      <p:ext uri="{BB962C8B-B14F-4D97-AF65-F5344CB8AC3E}">
        <p14:creationId xmlns:p14="http://schemas.microsoft.com/office/powerpoint/2010/main" val="427718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593D6E-3362-46F4-8BF1-443EAD269554}"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p:spPr>
      </p:pic>
      <p:sp>
        <p:nvSpPr>
          <p:cNvPr id="2" name="Title 1"/>
          <p:cNvSpPr>
            <a:spLocks noGrp="1"/>
          </p:cNvSpPr>
          <p:nvPr>
            <p:ph type="ctrTitle"/>
          </p:nvPr>
        </p:nvSpPr>
        <p:spPr>
          <a:xfrm>
            <a:off x="685800" y="3352799"/>
            <a:ext cx="7772400" cy="1143001"/>
          </a:xfrm>
        </p:spPr>
        <p:txBody>
          <a:bodyPr>
            <a:normAutofit/>
          </a:bodyPr>
          <a:lstStyle>
            <a:lvl1pPr>
              <a:defRPr sz="40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4495800"/>
            <a:ext cx="6400800" cy="609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2"/>
                </a:solidFill>
              </a:defRPr>
            </a:lvl1pPr>
          </a:lstStyle>
          <a:p>
            <a:fld id="{4EC9EFD8-57A0-43D9-BF4F-3AE4832B8539}" type="datetime1">
              <a:rPr lang="en-US" smtClean="0"/>
              <a:pPr/>
              <a:t>2/27/2026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tro">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p:spPr>
      </p:pic>
      <p:sp>
        <p:nvSpPr>
          <p:cNvPr id="2" name="Date Placeholder 1"/>
          <p:cNvSpPr>
            <a:spLocks noGrp="1"/>
          </p:cNvSpPr>
          <p:nvPr>
            <p:ph type="dt" sz="half" idx="10"/>
          </p:nvPr>
        </p:nvSpPr>
        <p:spPr/>
        <p:txBody>
          <a:bodyPr/>
          <a:lstStyle/>
          <a:p>
            <a:fld id="{8E92CFB1-6D6E-4152-A8FF-182C1D927677}" type="datetime1">
              <a:rPr lang="en-US" smtClean="0"/>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69D4F-D4E3-4BE2-9B53-62C895D914DA}" type="slidenum">
              <a:rPr lang="en-US" smtClean="0"/>
              <a:pPr/>
              <a:t>‹#›</a:t>
            </a:fld>
            <a:endParaRPr lang="en-US"/>
          </a:p>
        </p:txBody>
      </p:sp>
      <p:sp>
        <p:nvSpPr>
          <p:cNvPr id="6" name="Title 1">
            <a:extLst>
              <a:ext uri="{FF2B5EF4-FFF2-40B4-BE49-F238E27FC236}">
                <a16:creationId xmlns:a16="http://schemas.microsoft.com/office/drawing/2014/main" id="{3CE5E2F0-C8E5-4948-80F9-B1496C232AA4}"/>
              </a:ext>
            </a:extLst>
          </p:cNvPr>
          <p:cNvSpPr>
            <a:spLocks noGrp="1"/>
          </p:cNvSpPr>
          <p:nvPr>
            <p:ph type="title" hasCustomPrompt="1"/>
          </p:nvPr>
        </p:nvSpPr>
        <p:spPr>
          <a:xfrm>
            <a:off x="1676400" y="1066800"/>
            <a:ext cx="5562600" cy="1752600"/>
          </a:xfrm>
        </p:spPr>
        <p:txBody>
          <a:bodyPr>
            <a:normAutofit/>
          </a:bodyPr>
          <a:lstStyle>
            <a:lvl1pPr>
              <a:defRPr sz="2000"/>
            </a:lvl1pPr>
          </a:lstStyle>
          <a:p>
            <a:r>
              <a:rPr lang="en-US" dirty="0"/>
              <a:t>Click to end slide (name and contact info)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US"/>
              <a:t>Click to edit Master title style</a:t>
            </a:r>
          </a:p>
        </p:txBody>
      </p:sp>
      <p:sp>
        <p:nvSpPr>
          <p:cNvPr id="3" name="Content Placeholder 2"/>
          <p:cNvSpPr>
            <a:spLocks noGrp="1"/>
          </p:cNvSpPr>
          <p:nvPr>
            <p:ph idx="1"/>
          </p:nvPr>
        </p:nvSpPr>
        <p:spPr>
          <a:xfrm>
            <a:off x="457200" y="1981200"/>
            <a:ext cx="8229600" cy="4144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9B6E61-528E-4463-9974-36DBB9AF9494}" type="datetime1">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4B784-0F5D-4DEB-9135-99111B218DC4}" type="datetime1">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083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82083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AD546FE-F6AC-46E2-B73B-5FFD35645962}" type="datetime1">
              <a:rPr lang="en-US" smtClean="0"/>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46EA300-1DC9-4A66-AE76-DDFBA3CC78A4}" type="datetime1">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69D4F-D4E3-4BE2-9B53-62C895D914DA}" type="slidenum">
              <a:rPr lang="en-US" smtClean="0"/>
              <a:pPr/>
              <a:t>‹#›</a:t>
            </a:fld>
            <a:endParaRPr lang="en-US"/>
          </a:p>
        </p:txBody>
      </p:sp>
      <p:sp>
        <p:nvSpPr>
          <p:cNvPr id="8" name="Title 1">
            <a:extLst>
              <a:ext uri="{FF2B5EF4-FFF2-40B4-BE49-F238E27FC236}">
                <a16:creationId xmlns:a16="http://schemas.microsoft.com/office/drawing/2014/main" id="{E5E214D1-4E6C-4D7F-90C8-55CEEB43B1A7}"/>
              </a:ext>
            </a:extLst>
          </p:cNvPr>
          <p:cNvSpPr>
            <a:spLocks noGrp="1"/>
          </p:cNvSpPr>
          <p:nvPr>
            <p:ph type="title"/>
          </p:nvPr>
        </p:nvSpPr>
        <p:spPr>
          <a:xfrm>
            <a:off x="457200" y="457200"/>
            <a:ext cx="5562600" cy="1219200"/>
          </a:xfrm>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5616" y="1981201"/>
            <a:ext cx="8119744"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7E75C77A-945B-4D5B-991F-59A8EB3B1E23}" type="datetime1">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69D4F-D4E3-4BE2-9B53-62C895D914DA}" type="slidenum">
              <a:rPr lang="en-US" smtClean="0"/>
              <a:pPr/>
              <a:t>‹#›</a:t>
            </a:fld>
            <a:endParaRPr lang="en-US"/>
          </a:p>
        </p:txBody>
      </p:sp>
      <p:sp>
        <p:nvSpPr>
          <p:cNvPr id="8" name="Title 1">
            <a:extLst>
              <a:ext uri="{FF2B5EF4-FFF2-40B4-BE49-F238E27FC236}">
                <a16:creationId xmlns:a16="http://schemas.microsoft.com/office/drawing/2014/main" id="{E556B2DA-8F29-4F9C-BB70-ECAA91CFBFE8}"/>
              </a:ext>
            </a:extLst>
          </p:cNvPr>
          <p:cNvSpPr>
            <a:spLocks noGrp="1"/>
          </p:cNvSpPr>
          <p:nvPr>
            <p:ph type="title"/>
          </p:nvPr>
        </p:nvSpPr>
        <p:spPr>
          <a:xfrm>
            <a:off x="457200" y="457200"/>
            <a:ext cx="5562600" cy="1219200"/>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0394D-E3AC-44B4-92F1-F19612F521CF}" type="datetime1">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512A5A-8107-4CB5-978C-F1BA14983D6D}" type="datetime1">
              <a:rPr lang="en-US" smtClean="0"/>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Blank">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602F79E4-0822-454B-90FF-BCCC80ACFB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866DE-C73C-4DEF-9BB0-3BA535A35850}" type="datetime1">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12">
            <a:extLst>
              <a:ext uri="{28A0092B-C50C-407E-A947-70E740481C1C}">
                <a14:useLocalDpi xmlns:a14="http://schemas.microsoft.com/office/drawing/2010/main" val="0"/>
              </a:ext>
            </a:extLst>
          </a:blip>
          <a:stretch>
            <a:fillRect/>
          </a:stretch>
        </p:blipFill>
        <p:spPr bwMode="auto">
          <a:xfrm>
            <a:off x="0" y="1"/>
            <a:ext cx="9143998" cy="6857998"/>
          </a:xfrm>
          <a:prstGeom prst="rect">
            <a:avLst/>
          </a:prstGeom>
          <a:noFill/>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2" y="1"/>
            <a:ext cx="9144000" cy="6858000"/>
          </a:xfrm>
          <a:prstGeom prst="rect">
            <a:avLst/>
          </a:prstGeom>
        </p:spPr>
      </p:pic>
      <p:sp>
        <p:nvSpPr>
          <p:cNvPr id="2" name="Title Placeholder 1"/>
          <p:cNvSpPr>
            <a:spLocks noGrp="1"/>
          </p:cNvSpPr>
          <p:nvPr>
            <p:ph type="title"/>
          </p:nvPr>
        </p:nvSpPr>
        <p:spPr>
          <a:xfrm>
            <a:off x="457200" y="457200"/>
            <a:ext cx="5562600" cy="1219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C4D45C6-2BD4-4E1D-A9CB-304A7CDAE627}" type="datetime1">
              <a:rPr lang="en-US" smtClean="0"/>
              <a:pPr/>
              <a:t>2/27/2026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a:solidFill>
                  <a:schemeClr val="tx2"/>
                </a:solidFill>
              </a:defRPr>
            </a:lvl1pPr>
          </a:lstStyle>
          <a:p>
            <a:fld id="{16669D4F-D4E3-4BE2-9B53-62C895D914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8" r:id="rId7"/>
    <p:sldLayoutId id="2147483654" r:id="rId8"/>
    <p:sldLayoutId id="2147483651" r:id="rId9"/>
    <p:sldLayoutId id="2147483655" r:id="rId10"/>
  </p:sldLayoutIdLst>
  <p:hf hdr="0" ftr="0" dt="0"/>
  <p:txStyles>
    <p:titleStyle>
      <a:lvl1pPr algn="ctr" defTabSz="914400" rtl="0" eaLnBrk="1" latinLnBrk="0" hangingPunct="1">
        <a:lnSpc>
          <a:spcPts val="4000"/>
        </a:lnSpc>
        <a:spcBef>
          <a:spcPct val="0"/>
        </a:spcBef>
        <a:buNone/>
        <a:defRPr sz="3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a.alaska.gov/dof/payroll/ot_reporting.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akleg.gov/basis/aac.asp#2.07" TargetMode="External"/><Relationship Id="rId7" Type="http://schemas.openxmlformats.org/officeDocument/2006/relationships/hyperlink" Target="https://doa.alaska.gov/dop/resources/hrForms/" TargetMode="External"/><Relationship Id="rId2" Type="http://schemas.openxmlformats.org/officeDocument/2006/relationships/hyperlink" Target="https://law.alaska.gov/department/civil/LSA/CBA.html" TargetMode="External"/><Relationship Id="rId1" Type="http://schemas.openxmlformats.org/officeDocument/2006/relationships/slideLayout" Target="../slideLayouts/slideLayout2.xml"/><Relationship Id="rId6" Type="http://schemas.openxmlformats.org/officeDocument/2006/relationships/hyperlink" Target="https://doa.alaska.gov/dof/payroll/ot_reporting.html" TargetMode="External"/><Relationship Id="rId5" Type="http://schemas.openxmlformats.org/officeDocument/2006/relationships/hyperlink" Target="https://doa.alaska.gov/dof/payroll/" TargetMode="External"/><Relationship Id="rId4" Type="http://schemas.openxmlformats.org/officeDocument/2006/relationships/hyperlink" Target="https://doa.alaska.gov/dof/manuals/aam/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5FA69-5B88-447D-8442-884BD7F05301}"/>
              </a:ext>
            </a:extLst>
          </p:cNvPr>
          <p:cNvSpPr>
            <a:spLocks noGrp="1"/>
          </p:cNvSpPr>
          <p:nvPr>
            <p:ph type="ctrTitle"/>
          </p:nvPr>
        </p:nvSpPr>
        <p:spPr/>
        <p:txBody>
          <a:bodyPr/>
          <a:lstStyle/>
          <a:p>
            <a:r>
              <a:rPr lang="en-US" dirty="0"/>
              <a:t>Leave Accruals in TIMEI, TADI, and TIMEG Transactions</a:t>
            </a:r>
          </a:p>
        </p:txBody>
      </p:sp>
      <p:sp>
        <p:nvSpPr>
          <p:cNvPr id="3" name="Subtitle 2">
            <a:extLst>
              <a:ext uri="{FF2B5EF4-FFF2-40B4-BE49-F238E27FC236}">
                <a16:creationId xmlns:a16="http://schemas.microsoft.com/office/drawing/2014/main" id="{F2A02026-9262-4EB3-AD7F-D08B88DA06C1}"/>
              </a:ext>
            </a:extLst>
          </p:cNvPr>
          <p:cNvSpPr>
            <a:spLocks noGrp="1"/>
          </p:cNvSpPr>
          <p:nvPr>
            <p:ph type="subTitle" idx="1"/>
          </p:nvPr>
        </p:nvSpPr>
        <p:spPr/>
        <p:txBody>
          <a:bodyPr>
            <a:normAutofit fontScale="85000" lnSpcReduction="20000"/>
          </a:bodyPr>
          <a:lstStyle/>
          <a:p>
            <a:r>
              <a:rPr lang="en-US" dirty="0"/>
              <a:t>Floated Holiday Accruals, Flex leave, and Compensatory (Comp) leave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947E2E-5C67-06F2-6E42-E6B4346F2314}"/>
              </a:ext>
            </a:extLst>
          </p:cNvPr>
          <p:cNvSpPr/>
          <p:nvPr/>
        </p:nvSpPr>
        <p:spPr>
          <a:xfrm>
            <a:off x="0" y="1905000"/>
            <a:ext cx="9144000" cy="495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F10BC-0F37-D457-ED8F-5DBDAFBA8AC6}"/>
              </a:ext>
            </a:extLst>
          </p:cNvPr>
          <p:cNvSpPr>
            <a:spLocks noGrp="1"/>
          </p:cNvSpPr>
          <p:nvPr>
            <p:ph type="title"/>
          </p:nvPr>
        </p:nvSpPr>
        <p:spPr/>
        <p:txBody>
          <a:bodyPr/>
          <a:lstStyle/>
          <a:p>
            <a:r>
              <a:rPr lang="en-US" dirty="0"/>
              <a:t>Flex Accrual in TIMEI- Example 1</a:t>
            </a:r>
          </a:p>
        </p:txBody>
      </p:sp>
      <p:sp>
        <p:nvSpPr>
          <p:cNvPr id="4" name="Slide Number Placeholder 3">
            <a:extLst>
              <a:ext uri="{FF2B5EF4-FFF2-40B4-BE49-F238E27FC236}">
                <a16:creationId xmlns:a16="http://schemas.microsoft.com/office/drawing/2014/main" id="{00112CB9-F0E7-B137-4773-F960E94C3722}"/>
              </a:ext>
            </a:extLst>
          </p:cNvPr>
          <p:cNvSpPr>
            <a:spLocks noGrp="1"/>
          </p:cNvSpPr>
          <p:nvPr>
            <p:ph type="sldNum" sz="quarter" idx="12"/>
          </p:nvPr>
        </p:nvSpPr>
        <p:spPr/>
        <p:txBody>
          <a:bodyPr/>
          <a:lstStyle/>
          <a:p>
            <a:fld id="{16669D4F-D4E3-4BE2-9B53-62C895D914DA}" type="slidenum">
              <a:rPr lang="en-US" smtClean="0"/>
              <a:pPr/>
              <a:t>10</a:t>
            </a:fld>
            <a:endParaRPr lang="en-US" dirty="0"/>
          </a:p>
        </p:txBody>
      </p:sp>
      <p:pic>
        <p:nvPicPr>
          <p:cNvPr id="11" name="Picture 10" descr="Application&#10;&#10;AI-generated content may be incorrect.">
            <a:extLst>
              <a:ext uri="{FF2B5EF4-FFF2-40B4-BE49-F238E27FC236}">
                <a16:creationId xmlns:a16="http://schemas.microsoft.com/office/drawing/2014/main" id="{D7881FD3-3489-899B-3016-D199969D387B}"/>
              </a:ext>
            </a:extLst>
          </p:cNvPr>
          <p:cNvPicPr>
            <a:picLocks noChangeAspect="1"/>
          </p:cNvPicPr>
          <p:nvPr/>
        </p:nvPicPr>
        <p:blipFill>
          <a:blip r:embed="rId2"/>
          <a:stretch>
            <a:fillRect/>
          </a:stretch>
        </p:blipFill>
        <p:spPr>
          <a:xfrm>
            <a:off x="0" y="2568575"/>
            <a:ext cx="9144000" cy="3124200"/>
          </a:xfrm>
          <a:prstGeom prst="rect">
            <a:avLst/>
          </a:prstGeom>
        </p:spPr>
      </p:pic>
    </p:spTree>
    <p:extLst>
      <p:ext uri="{BB962C8B-B14F-4D97-AF65-F5344CB8AC3E}">
        <p14:creationId xmlns:p14="http://schemas.microsoft.com/office/powerpoint/2010/main" val="186392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CDEE-2917-501C-D4F9-73A0F0F0844C}"/>
              </a:ext>
            </a:extLst>
          </p:cNvPr>
          <p:cNvSpPr>
            <a:spLocks noGrp="1"/>
          </p:cNvSpPr>
          <p:nvPr>
            <p:ph type="title"/>
          </p:nvPr>
        </p:nvSpPr>
        <p:spPr/>
        <p:txBody>
          <a:bodyPr/>
          <a:lstStyle/>
          <a:p>
            <a:r>
              <a:rPr lang="en-US" dirty="0"/>
              <a:t>Flex Accrual on Timesheet- Example 2 </a:t>
            </a:r>
          </a:p>
        </p:txBody>
      </p:sp>
      <p:sp>
        <p:nvSpPr>
          <p:cNvPr id="4" name="Slide Number Placeholder 3">
            <a:extLst>
              <a:ext uri="{FF2B5EF4-FFF2-40B4-BE49-F238E27FC236}">
                <a16:creationId xmlns:a16="http://schemas.microsoft.com/office/drawing/2014/main" id="{A16231BB-83A7-D51A-1D11-0726E7CEE95F}"/>
              </a:ext>
            </a:extLst>
          </p:cNvPr>
          <p:cNvSpPr>
            <a:spLocks noGrp="1"/>
          </p:cNvSpPr>
          <p:nvPr>
            <p:ph type="sldNum" sz="quarter" idx="12"/>
          </p:nvPr>
        </p:nvSpPr>
        <p:spPr/>
        <p:txBody>
          <a:bodyPr/>
          <a:lstStyle/>
          <a:p>
            <a:fld id="{16669D4F-D4E3-4BE2-9B53-62C895D914DA}" type="slidenum">
              <a:rPr lang="en-US" smtClean="0"/>
              <a:pPr/>
              <a:t>11</a:t>
            </a:fld>
            <a:endParaRPr lang="en-US"/>
          </a:p>
        </p:txBody>
      </p:sp>
      <p:pic>
        <p:nvPicPr>
          <p:cNvPr id="12" name="Picture 11" descr="Graphical user interface, application&#10;&#10;AI-generated content may be incorrect.">
            <a:extLst>
              <a:ext uri="{FF2B5EF4-FFF2-40B4-BE49-F238E27FC236}">
                <a16:creationId xmlns:a16="http://schemas.microsoft.com/office/drawing/2014/main" id="{5C89A17D-811E-BC75-A661-81D360CC3C71}"/>
              </a:ext>
            </a:extLst>
          </p:cNvPr>
          <p:cNvPicPr>
            <a:picLocks noChangeAspect="1"/>
          </p:cNvPicPr>
          <p:nvPr/>
        </p:nvPicPr>
        <p:blipFill>
          <a:blip r:embed="rId2"/>
          <a:stretch>
            <a:fillRect/>
          </a:stretch>
        </p:blipFill>
        <p:spPr>
          <a:xfrm>
            <a:off x="0" y="1835950"/>
            <a:ext cx="9144000" cy="4993475"/>
          </a:xfrm>
          <a:prstGeom prst="rect">
            <a:avLst/>
          </a:prstGeom>
        </p:spPr>
      </p:pic>
    </p:spTree>
    <p:extLst>
      <p:ext uri="{BB962C8B-B14F-4D97-AF65-F5344CB8AC3E}">
        <p14:creationId xmlns:p14="http://schemas.microsoft.com/office/powerpoint/2010/main" val="2784178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64B5CF-93B6-5779-1CC7-99E5816EBFF4}"/>
              </a:ext>
            </a:extLst>
          </p:cNvPr>
          <p:cNvSpPr/>
          <p:nvPr/>
        </p:nvSpPr>
        <p:spPr>
          <a:xfrm>
            <a:off x="0" y="1905000"/>
            <a:ext cx="9144000" cy="495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408CF-B638-32EA-67A8-66F55CAC3374}"/>
              </a:ext>
            </a:extLst>
          </p:cNvPr>
          <p:cNvSpPr>
            <a:spLocks noGrp="1"/>
          </p:cNvSpPr>
          <p:nvPr>
            <p:ph type="title"/>
          </p:nvPr>
        </p:nvSpPr>
        <p:spPr/>
        <p:txBody>
          <a:bodyPr/>
          <a:lstStyle/>
          <a:p>
            <a:r>
              <a:rPr lang="en-US" dirty="0"/>
              <a:t>Flex Accrual in TIMEI- Example 2</a:t>
            </a:r>
          </a:p>
        </p:txBody>
      </p:sp>
      <p:sp>
        <p:nvSpPr>
          <p:cNvPr id="4" name="Slide Number Placeholder 3">
            <a:extLst>
              <a:ext uri="{FF2B5EF4-FFF2-40B4-BE49-F238E27FC236}">
                <a16:creationId xmlns:a16="http://schemas.microsoft.com/office/drawing/2014/main" id="{9D36A003-F94C-229F-ABCC-DDAF07F42A8A}"/>
              </a:ext>
            </a:extLst>
          </p:cNvPr>
          <p:cNvSpPr>
            <a:spLocks noGrp="1"/>
          </p:cNvSpPr>
          <p:nvPr>
            <p:ph type="sldNum" sz="quarter" idx="12"/>
          </p:nvPr>
        </p:nvSpPr>
        <p:spPr/>
        <p:txBody>
          <a:bodyPr/>
          <a:lstStyle/>
          <a:p>
            <a:fld id="{16669D4F-D4E3-4BE2-9B53-62C895D914DA}" type="slidenum">
              <a:rPr lang="en-US" smtClean="0"/>
              <a:pPr/>
              <a:t>12</a:t>
            </a:fld>
            <a:endParaRPr lang="en-US"/>
          </a:p>
        </p:txBody>
      </p:sp>
      <p:pic>
        <p:nvPicPr>
          <p:cNvPr id="11" name="Picture 10" descr="A picture containing text&#10;&#10;AI-generated content may be incorrect.">
            <a:extLst>
              <a:ext uri="{FF2B5EF4-FFF2-40B4-BE49-F238E27FC236}">
                <a16:creationId xmlns:a16="http://schemas.microsoft.com/office/drawing/2014/main" id="{5AE2FA1F-A00E-816C-002C-CDA2857073DC}"/>
              </a:ext>
            </a:extLst>
          </p:cNvPr>
          <p:cNvPicPr>
            <a:picLocks noChangeAspect="1"/>
          </p:cNvPicPr>
          <p:nvPr/>
        </p:nvPicPr>
        <p:blipFill>
          <a:blip r:embed="rId2"/>
          <a:stretch>
            <a:fillRect/>
          </a:stretch>
        </p:blipFill>
        <p:spPr>
          <a:xfrm>
            <a:off x="0" y="2531710"/>
            <a:ext cx="9144000" cy="3197931"/>
          </a:xfrm>
          <a:prstGeom prst="rect">
            <a:avLst/>
          </a:prstGeom>
        </p:spPr>
      </p:pic>
    </p:spTree>
    <p:extLst>
      <p:ext uri="{BB962C8B-B14F-4D97-AF65-F5344CB8AC3E}">
        <p14:creationId xmlns:p14="http://schemas.microsoft.com/office/powerpoint/2010/main" val="188595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C86F-B319-3C3C-16F5-0FE0686CA5DE}"/>
              </a:ext>
            </a:extLst>
          </p:cNvPr>
          <p:cNvSpPr>
            <a:spLocks noGrp="1"/>
          </p:cNvSpPr>
          <p:nvPr>
            <p:ph type="title"/>
          </p:nvPr>
        </p:nvSpPr>
        <p:spPr/>
        <p:txBody>
          <a:bodyPr/>
          <a:lstStyle/>
          <a:p>
            <a:r>
              <a:rPr lang="en-US" dirty="0"/>
              <a:t>Compensatory (Comp) Time</a:t>
            </a:r>
          </a:p>
        </p:txBody>
      </p:sp>
      <p:sp>
        <p:nvSpPr>
          <p:cNvPr id="3" name="Content Placeholder 2">
            <a:extLst>
              <a:ext uri="{FF2B5EF4-FFF2-40B4-BE49-F238E27FC236}">
                <a16:creationId xmlns:a16="http://schemas.microsoft.com/office/drawing/2014/main" id="{5FF0F29E-45A4-9ABC-CCE3-F9014827F495}"/>
              </a:ext>
            </a:extLst>
          </p:cNvPr>
          <p:cNvSpPr>
            <a:spLocks noGrp="1"/>
          </p:cNvSpPr>
          <p:nvPr>
            <p:ph idx="1"/>
          </p:nvPr>
        </p:nvSpPr>
        <p:spPr>
          <a:xfrm>
            <a:off x="457200" y="1981200"/>
            <a:ext cx="8229600" cy="4495800"/>
          </a:xfrm>
        </p:spPr>
        <p:txBody>
          <a:bodyPr>
            <a:normAutofit fontScale="62500" lnSpcReduction="20000"/>
          </a:bodyPr>
          <a:lstStyle/>
          <a:p>
            <a:r>
              <a:rPr lang="en-US" dirty="0"/>
              <a:t>Employees earning comp time will now have the accrual entered directly into the TIMEI, TADI, and TIMEG transactions. This will be entered by either the employee if utilizing ESS or by the timekeeper if not utilizing ESS. </a:t>
            </a:r>
          </a:p>
          <a:p>
            <a:r>
              <a:rPr lang="en-US" dirty="0"/>
              <a:t>A timesheet must still be included with the home unit or as an attachment in ESS if working overtime hours and earning comp time. </a:t>
            </a:r>
          </a:p>
          <a:p>
            <a:r>
              <a:rPr lang="en-US" b="1" dirty="0"/>
              <a:t>Since comp time is earned in lieu of overtime, the accrual must be recorded as non-qualified or qualified. </a:t>
            </a:r>
            <a:r>
              <a:rPr lang="en-US" dirty="0"/>
              <a:t>Non-qualified and qualified comp time accrual is represented by different event codes in the transaction.</a:t>
            </a:r>
            <a:endParaRPr lang="en-US" b="1" dirty="0"/>
          </a:p>
          <a:p>
            <a:r>
              <a:rPr lang="en-US" dirty="0"/>
              <a:t>If the employee would have earned </a:t>
            </a:r>
            <a:r>
              <a:rPr lang="en-US" u="sng" dirty="0"/>
              <a:t>non-qualified overtime</a:t>
            </a:r>
            <a:r>
              <a:rPr lang="en-US" dirty="0"/>
              <a:t>, then the </a:t>
            </a:r>
            <a:r>
              <a:rPr lang="en-US" u="sng" dirty="0"/>
              <a:t>comp time accrual is non-qualifying</a:t>
            </a:r>
            <a:r>
              <a:rPr lang="en-US" dirty="0"/>
              <a:t>. </a:t>
            </a:r>
          </a:p>
          <a:p>
            <a:r>
              <a:rPr lang="en-US" dirty="0"/>
              <a:t>If the employee would have earned </a:t>
            </a:r>
            <a:r>
              <a:rPr lang="en-US" u="sng" dirty="0"/>
              <a:t>qualified overtime</a:t>
            </a:r>
            <a:r>
              <a:rPr lang="en-US" dirty="0"/>
              <a:t>, then the </a:t>
            </a:r>
            <a:r>
              <a:rPr lang="en-US" u="sng" dirty="0"/>
              <a:t>comp time accrual is qualified</a:t>
            </a:r>
            <a:r>
              <a:rPr lang="en-US" dirty="0"/>
              <a:t>. </a:t>
            </a:r>
          </a:p>
          <a:p>
            <a:r>
              <a:rPr lang="en-US" dirty="0"/>
              <a:t>To represent qualified or non-qualified accruals, N and Q codes will be used. For coding, see slides 15-16.</a:t>
            </a:r>
          </a:p>
        </p:txBody>
      </p:sp>
      <p:sp>
        <p:nvSpPr>
          <p:cNvPr id="4" name="Slide Number Placeholder 3">
            <a:extLst>
              <a:ext uri="{FF2B5EF4-FFF2-40B4-BE49-F238E27FC236}">
                <a16:creationId xmlns:a16="http://schemas.microsoft.com/office/drawing/2014/main" id="{24773F67-E71F-5761-6C64-21CD60960D79}"/>
              </a:ext>
            </a:extLst>
          </p:cNvPr>
          <p:cNvSpPr>
            <a:spLocks noGrp="1"/>
          </p:cNvSpPr>
          <p:nvPr>
            <p:ph type="sldNum" sz="quarter" idx="12"/>
          </p:nvPr>
        </p:nvSpPr>
        <p:spPr/>
        <p:txBody>
          <a:bodyPr/>
          <a:lstStyle/>
          <a:p>
            <a:fld id="{16669D4F-D4E3-4BE2-9B53-62C895D914DA}" type="slidenum">
              <a:rPr lang="en-US" smtClean="0"/>
              <a:pPr/>
              <a:t>13</a:t>
            </a:fld>
            <a:endParaRPr lang="en-US"/>
          </a:p>
        </p:txBody>
      </p:sp>
    </p:spTree>
    <p:extLst>
      <p:ext uri="{BB962C8B-B14F-4D97-AF65-F5344CB8AC3E}">
        <p14:creationId xmlns:p14="http://schemas.microsoft.com/office/powerpoint/2010/main" val="349625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751E-70BE-EABC-CE38-B9D22D8172F4}"/>
              </a:ext>
            </a:extLst>
          </p:cNvPr>
          <p:cNvSpPr>
            <a:spLocks noGrp="1"/>
          </p:cNvSpPr>
          <p:nvPr>
            <p:ph type="title"/>
          </p:nvPr>
        </p:nvSpPr>
        <p:spPr/>
        <p:txBody>
          <a:bodyPr/>
          <a:lstStyle/>
          <a:p>
            <a:r>
              <a:rPr lang="en-US" dirty="0"/>
              <a:t>Compensatory (Comp) Time Continued</a:t>
            </a:r>
          </a:p>
        </p:txBody>
      </p:sp>
      <p:sp>
        <p:nvSpPr>
          <p:cNvPr id="3" name="Content Placeholder 2">
            <a:extLst>
              <a:ext uri="{FF2B5EF4-FFF2-40B4-BE49-F238E27FC236}">
                <a16:creationId xmlns:a16="http://schemas.microsoft.com/office/drawing/2014/main" id="{3EF63BA4-E7A0-8B6A-F9B0-E7FEA792DE96}"/>
              </a:ext>
            </a:extLst>
          </p:cNvPr>
          <p:cNvSpPr>
            <a:spLocks noGrp="1"/>
          </p:cNvSpPr>
          <p:nvPr>
            <p:ph idx="1"/>
          </p:nvPr>
        </p:nvSpPr>
        <p:spPr/>
        <p:txBody>
          <a:bodyPr>
            <a:normAutofit fontScale="85000" lnSpcReduction="10000"/>
          </a:bodyPr>
          <a:lstStyle/>
          <a:p>
            <a:r>
              <a:rPr lang="en-US" dirty="0"/>
              <a:t>Non-qualified and qualified comp time are tracked separately in IRIS. However, the total amount of comp time that an employee is allowed to accrue per their Collective Bargaining Agreement will not change. Non-qualified comp time will always be used before qualified comp time. </a:t>
            </a:r>
          </a:p>
          <a:p>
            <a:r>
              <a:rPr lang="en-US" dirty="0"/>
              <a:t>Information on how to determine if overtime is non-qualified or qualified can be found on the DOF website at the following link:</a:t>
            </a:r>
          </a:p>
          <a:p>
            <a:pPr lvl="1"/>
            <a:r>
              <a:rPr lang="en-US" dirty="0">
                <a:hlinkClick r:id="rId3"/>
              </a:rPr>
              <a:t>https://doa.alaska.gov/dof/payroll/ot_reporting.html</a:t>
            </a:r>
            <a:endParaRPr lang="en-US" dirty="0"/>
          </a:p>
          <a:p>
            <a:endParaRPr lang="en-US" dirty="0"/>
          </a:p>
        </p:txBody>
      </p:sp>
      <p:sp>
        <p:nvSpPr>
          <p:cNvPr id="4" name="Slide Number Placeholder 3">
            <a:extLst>
              <a:ext uri="{FF2B5EF4-FFF2-40B4-BE49-F238E27FC236}">
                <a16:creationId xmlns:a16="http://schemas.microsoft.com/office/drawing/2014/main" id="{155537B6-A744-1A3F-94C5-0EE8051817D5}"/>
              </a:ext>
            </a:extLst>
          </p:cNvPr>
          <p:cNvSpPr>
            <a:spLocks noGrp="1"/>
          </p:cNvSpPr>
          <p:nvPr>
            <p:ph type="sldNum" sz="quarter" idx="12"/>
          </p:nvPr>
        </p:nvSpPr>
        <p:spPr/>
        <p:txBody>
          <a:bodyPr/>
          <a:lstStyle/>
          <a:p>
            <a:fld id="{16669D4F-D4E3-4BE2-9B53-62C895D914DA}" type="slidenum">
              <a:rPr lang="en-US" smtClean="0"/>
              <a:pPr/>
              <a:t>14</a:t>
            </a:fld>
            <a:endParaRPr lang="en-US"/>
          </a:p>
        </p:txBody>
      </p:sp>
    </p:spTree>
    <p:extLst>
      <p:ext uri="{BB962C8B-B14F-4D97-AF65-F5344CB8AC3E}">
        <p14:creationId xmlns:p14="http://schemas.microsoft.com/office/powerpoint/2010/main" val="357477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8B9A-F938-A1CC-C359-AE3B03BB3AA1}"/>
              </a:ext>
            </a:extLst>
          </p:cNvPr>
          <p:cNvSpPr>
            <a:spLocks noGrp="1"/>
          </p:cNvSpPr>
          <p:nvPr>
            <p:ph type="title"/>
          </p:nvPr>
        </p:nvSpPr>
        <p:spPr/>
        <p:txBody>
          <a:bodyPr>
            <a:normAutofit/>
          </a:bodyPr>
          <a:lstStyle/>
          <a:p>
            <a:r>
              <a:rPr lang="en-US" dirty="0"/>
              <a:t>Compensatory (Comp) Time in Lieu of Overtime</a:t>
            </a:r>
          </a:p>
        </p:txBody>
      </p:sp>
      <p:sp>
        <p:nvSpPr>
          <p:cNvPr id="3" name="Content Placeholder 2">
            <a:extLst>
              <a:ext uri="{FF2B5EF4-FFF2-40B4-BE49-F238E27FC236}">
                <a16:creationId xmlns:a16="http://schemas.microsoft.com/office/drawing/2014/main" id="{5F971A05-7B5B-FC99-0DD3-990869601725}"/>
              </a:ext>
            </a:extLst>
          </p:cNvPr>
          <p:cNvSpPr>
            <a:spLocks noGrp="1"/>
          </p:cNvSpPr>
          <p:nvPr>
            <p:ph idx="1"/>
          </p:nvPr>
        </p:nvSpPr>
        <p:spPr>
          <a:xfrm>
            <a:off x="457200" y="1981200"/>
            <a:ext cx="8229600" cy="4375150"/>
          </a:xfrm>
        </p:spPr>
        <p:txBody>
          <a:bodyPr>
            <a:normAutofit fontScale="70000" lnSpcReduction="20000"/>
          </a:bodyPr>
          <a:lstStyle/>
          <a:p>
            <a:r>
              <a:rPr lang="en-US" b="1" dirty="0"/>
              <a:t>Event Codes:</a:t>
            </a:r>
          </a:p>
          <a:p>
            <a:pPr lvl="1"/>
            <a:r>
              <a:rPr lang="en-US" u="sng" dirty="0"/>
              <a:t>CMPN</a:t>
            </a:r>
            <a:r>
              <a:rPr lang="en-US" dirty="0"/>
              <a:t>: Comp time accrued in lieu of non-qualified overtime</a:t>
            </a:r>
          </a:p>
          <a:p>
            <a:pPr lvl="1"/>
            <a:r>
              <a:rPr lang="en-US" u="sng" dirty="0"/>
              <a:t>CMPQ</a:t>
            </a:r>
            <a:r>
              <a:rPr lang="en-US" dirty="0"/>
              <a:t>: Comp time accrued in lieu of qualified overtime</a:t>
            </a:r>
          </a:p>
          <a:p>
            <a:r>
              <a:rPr lang="en-US" b="1" dirty="0"/>
              <a:t>Amount</a:t>
            </a:r>
            <a:r>
              <a:rPr lang="en-US" dirty="0"/>
              <a:t>:</a:t>
            </a:r>
          </a:p>
          <a:p>
            <a:pPr lvl="1"/>
            <a:r>
              <a:rPr lang="en-US" dirty="0"/>
              <a:t>Number of hours worked beyond the overtime threshold (3:00 hours of overtime worked </a:t>
            </a:r>
            <a:r>
              <a:rPr lang="en-US" dirty="0">
                <a:latin typeface="Symbol" panose="05050102010706020507" pitchFamily="18" charset="2"/>
              </a:rPr>
              <a:t>-&gt;</a:t>
            </a:r>
            <a:r>
              <a:rPr lang="en-US" dirty="0"/>
              <a:t> enter 3:00 hours in the transaction)</a:t>
            </a:r>
          </a:p>
          <a:p>
            <a:pPr lvl="1"/>
            <a:r>
              <a:rPr lang="en-US" b="1" dirty="0"/>
              <a:t>Do </a:t>
            </a:r>
            <a:r>
              <a:rPr lang="en-US" b="1" u="sng" dirty="0"/>
              <a:t>not</a:t>
            </a:r>
            <a:r>
              <a:rPr lang="en-US" b="1" dirty="0"/>
              <a:t> multiply the amount of overtime hours worked by 1.5x. IRIS will automatically calculate the correct amount of comp time to be added to the leave bank based on the number of overtime hours worked.</a:t>
            </a:r>
          </a:p>
          <a:p>
            <a:r>
              <a:rPr lang="en-US" dirty="0"/>
              <a:t>The comp time accrual should be posted in the same manner as overtime– only the code is changing. Ensure employee has met their overtime threshold per the Collective Bargaining Agreement when posting comp time on the timesheet. </a:t>
            </a:r>
          </a:p>
        </p:txBody>
      </p:sp>
      <p:sp>
        <p:nvSpPr>
          <p:cNvPr id="4" name="Slide Number Placeholder 3">
            <a:extLst>
              <a:ext uri="{FF2B5EF4-FFF2-40B4-BE49-F238E27FC236}">
                <a16:creationId xmlns:a16="http://schemas.microsoft.com/office/drawing/2014/main" id="{2214CEC0-1388-231F-1F24-4FD056822A95}"/>
              </a:ext>
            </a:extLst>
          </p:cNvPr>
          <p:cNvSpPr>
            <a:spLocks noGrp="1"/>
          </p:cNvSpPr>
          <p:nvPr>
            <p:ph type="sldNum" sz="quarter" idx="12"/>
          </p:nvPr>
        </p:nvSpPr>
        <p:spPr/>
        <p:txBody>
          <a:bodyPr/>
          <a:lstStyle/>
          <a:p>
            <a:fld id="{16669D4F-D4E3-4BE2-9B53-62C895D914DA}" type="slidenum">
              <a:rPr lang="en-US" smtClean="0"/>
              <a:pPr/>
              <a:t>15</a:t>
            </a:fld>
            <a:endParaRPr lang="en-US"/>
          </a:p>
        </p:txBody>
      </p:sp>
    </p:spTree>
    <p:extLst>
      <p:ext uri="{BB962C8B-B14F-4D97-AF65-F5344CB8AC3E}">
        <p14:creationId xmlns:p14="http://schemas.microsoft.com/office/powerpoint/2010/main" val="2863348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BE4E-23D1-D2EA-3E91-C6AFB1C31566}"/>
              </a:ext>
            </a:extLst>
          </p:cNvPr>
          <p:cNvSpPr>
            <a:spLocks noGrp="1"/>
          </p:cNvSpPr>
          <p:nvPr>
            <p:ph type="title"/>
          </p:nvPr>
        </p:nvSpPr>
        <p:spPr/>
        <p:txBody>
          <a:bodyPr/>
          <a:lstStyle/>
          <a:p>
            <a:r>
              <a:rPr lang="en-US" dirty="0"/>
              <a:t>Compensatory (Comp) Time in Lieu of Straight Time</a:t>
            </a:r>
          </a:p>
        </p:txBody>
      </p:sp>
      <p:sp>
        <p:nvSpPr>
          <p:cNvPr id="3" name="Content Placeholder 2">
            <a:extLst>
              <a:ext uri="{FF2B5EF4-FFF2-40B4-BE49-F238E27FC236}">
                <a16:creationId xmlns:a16="http://schemas.microsoft.com/office/drawing/2014/main" id="{F175D2C5-FDF2-FBEC-D1BC-51205410A48D}"/>
              </a:ext>
            </a:extLst>
          </p:cNvPr>
          <p:cNvSpPr>
            <a:spLocks noGrp="1"/>
          </p:cNvSpPr>
          <p:nvPr>
            <p:ph idx="1"/>
          </p:nvPr>
        </p:nvSpPr>
        <p:spPr/>
        <p:txBody>
          <a:bodyPr>
            <a:normAutofit fontScale="77500" lnSpcReduction="20000"/>
          </a:bodyPr>
          <a:lstStyle/>
          <a:p>
            <a:r>
              <a:rPr lang="en-US" dirty="0"/>
              <a:t>The Collective Bargaining Agreements for CEA allows for converting straight time to comp time at a 1:1 ratio. Because it is a 1:1 ratio, a different event code will be used in the TIMEI. </a:t>
            </a:r>
          </a:p>
          <a:p>
            <a:r>
              <a:rPr lang="en-US" b="1" dirty="0"/>
              <a:t>Event Code: </a:t>
            </a:r>
            <a:r>
              <a:rPr lang="en-US" dirty="0"/>
              <a:t>CMPST</a:t>
            </a:r>
          </a:p>
          <a:p>
            <a:r>
              <a:rPr lang="en-US" b="1" dirty="0"/>
              <a:t>Amount: </a:t>
            </a:r>
            <a:r>
              <a:rPr lang="en-US" dirty="0"/>
              <a:t>Enter the number of hours of straight time worked (worked 1:15 hours of straight time -- </a:t>
            </a:r>
            <a:r>
              <a:rPr lang="en-US" dirty="0">
                <a:sym typeface="Wingdings" panose="05000000000000000000" pitchFamily="2" charset="2"/>
              </a:rPr>
              <a:t>enter 1:15 hours into the transaction)</a:t>
            </a:r>
            <a:endParaRPr lang="en-US" dirty="0"/>
          </a:p>
          <a:p>
            <a:r>
              <a:rPr lang="en-US" dirty="0"/>
              <a:t>If the employee also has overtime that is being converted to comp time, in addition to the straight time, ensure the correct codes (CMPN/CMPQ) are being used</a:t>
            </a:r>
          </a:p>
        </p:txBody>
      </p:sp>
      <p:sp>
        <p:nvSpPr>
          <p:cNvPr id="4" name="Slide Number Placeholder 3">
            <a:extLst>
              <a:ext uri="{FF2B5EF4-FFF2-40B4-BE49-F238E27FC236}">
                <a16:creationId xmlns:a16="http://schemas.microsoft.com/office/drawing/2014/main" id="{809C828F-93C0-EC35-51F0-7C1ED891645E}"/>
              </a:ext>
            </a:extLst>
          </p:cNvPr>
          <p:cNvSpPr>
            <a:spLocks noGrp="1"/>
          </p:cNvSpPr>
          <p:nvPr>
            <p:ph type="sldNum" sz="quarter" idx="12"/>
          </p:nvPr>
        </p:nvSpPr>
        <p:spPr/>
        <p:txBody>
          <a:bodyPr/>
          <a:lstStyle/>
          <a:p>
            <a:fld id="{16669D4F-D4E3-4BE2-9B53-62C895D914DA}" type="slidenum">
              <a:rPr lang="en-US" smtClean="0"/>
              <a:pPr/>
              <a:t>16</a:t>
            </a:fld>
            <a:endParaRPr lang="en-US"/>
          </a:p>
        </p:txBody>
      </p:sp>
    </p:spTree>
    <p:extLst>
      <p:ext uri="{BB962C8B-B14F-4D97-AF65-F5344CB8AC3E}">
        <p14:creationId xmlns:p14="http://schemas.microsoft.com/office/powerpoint/2010/main" val="341785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1EE5-8C0D-E887-EBBF-D797AA01559D}"/>
              </a:ext>
            </a:extLst>
          </p:cNvPr>
          <p:cNvSpPr>
            <a:spLocks noGrp="1"/>
          </p:cNvSpPr>
          <p:nvPr>
            <p:ph type="title"/>
          </p:nvPr>
        </p:nvSpPr>
        <p:spPr/>
        <p:txBody>
          <a:bodyPr/>
          <a:lstStyle/>
          <a:p>
            <a:r>
              <a:rPr lang="en-US" dirty="0"/>
              <a:t>Compensatory (Comp) Time- Continued</a:t>
            </a:r>
          </a:p>
        </p:txBody>
      </p:sp>
      <p:sp>
        <p:nvSpPr>
          <p:cNvPr id="3" name="Content Placeholder 2">
            <a:extLst>
              <a:ext uri="{FF2B5EF4-FFF2-40B4-BE49-F238E27FC236}">
                <a16:creationId xmlns:a16="http://schemas.microsoft.com/office/drawing/2014/main" id="{9EC090BC-5386-CF76-5EBA-B3075DF889F9}"/>
              </a:ext>
            </a:extLst>
          </p:cNvPr>
          <p:cNvSpPr>
            <a:spLocks noGrp="1"/>
          </p:cNvSpPr>
          <p:nvPr>
            <p:ph idx="1"/>
          </p:nvPr>
        </p:nvSpPr>
        <p:spPr>
          <a:xfrm>
            <a:off x="457200" y="1981200"/>
            <a:ext cx="8229600" cy="4572000"/>
          </a:xfrm>
        </p:spPr>
        <p:txBody>
          <a:bodyPr>
            <a:normAutofit fontScale="85000" lnSpcReduction="20000"/>
          </a:bodyPr>
          <a:lstStyle/>
          <a:p>
            <a:r>
              <a:rPr lang="en-US" dirty="0"/>
              <a:t>Employees must accurately report event codes CMPN, CMPQ, and CMPST and hours on their timesheets when earning comp time.</a:t>
            </a:r>
          </a:p>
          <a:p>
            <a:r>
              <a:rPr lang="en-US" dirty="0"/>
              <a:t>If an employee is electing to comp their straight and/or overtime, it is important to only code the applicable comp event code (CMPST, CMPN, CMPQ) for the additional hours worked. </a:t>
            </a:r>
          </a:p>
          <a:p>
            <a:pPr lvl="1"/>
            <a:r>
              <a:rPr lang="en-US" dirty="0"/>
              <a:t>For example: If an employee is electing to comp all 3:00 hours of their qualified overtime for a full pay period, the timesheet should reflect only 3:00 hours of CMPQ. </a:t>
            </a:r>
            <a:r>
              <a:rPr lang="en-US" u="sng" dirty="0"/>
              <a:t>There should be no 251Q on the timesheet. </a:t>
            </a:r>
          </a:p>
          <a:p>
            <a:r>
              <a:rPr lang="en-US" dirty="0"/>
              <a:t>Ensure other premium pay codes (such as shift differentials) are still included on the TIMEI.</a:t>
            </a:r>
          </a:p>
          <a:p>
            <a:pPr marL="0" indent="0">
              <a:buNone/>
            </a:pPr>
            <a:endParaRPr lang="en-US" dirty="0"/>
          </a:p>
        </p:txBody>
      </p:sp>
      <p:sp>
        <p:nvSpPr>
          <p:cNvPr id="4" name="Slide Number Placeholder 3">
            <a:extLst>
              <a:ext uri="{FF2B5EF4-FFF2-40B4-BE49-F238E27FC236}">
                <a16:creationId xmlns:a16="http://schemas.microsoft.com/office/drawing/2014/main" id="{B8C5E236-28EB-7435-B89A-541C0CBE7E52}"/>
              </a:ext>
            </a:extLst>
          </p:cNvPr>
          <p:cNvSpPr>
            <a:spLocks noGrp="1"/>
          </p:cNvSpPr>
          <p:nvPr>
            <p:ph type="sldNum" sz="quarter" idx="12"/>
          </p:nvPr>
        </p:nvSpPr>
        <p:spPr/>
        <p:txBody>
          <a:bodyPr/>
          <a:lstStyle/>
          <a:p>
            <a:fld id="{16669D4F-D4E3-4BE2-9B53-62C895D914DA}" type="slidenum">
              <a:rPr lang="en-US" smtClean="0"/>
              <a:pPr/>
              <a:t>17</a:t>
            </a:fld>
            <a:endParaRPr lang="en-US"/>
          </a:p>
        </p:txBody>
      </p:sp>
    </p:spTree>
    <p:extLst>
      <p:ext uri="{BB962C8B-B14F-4D97-AF65-F5344CB8AC3E}">
        <p14:creationId xmlns:p14="http://schemas.microsoft.com/office/powerpoint/2010/main" val="1178844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85D9-1787-C7D4-FF09-948FFDF4523A}"/>
              </a:ext>
            </a:extLst>
          </p:cNvPr>
          <p:cNvSpPr>
            <a:spLocks noGrp="1"/>
          </p:cNvSpPr>
          <p:nvPr>
            <p:ph type="title"/>
          </p:nvPr>
        </p:nvSpPr>
        <p:spPr/>
        <p:txBody>
          <a:bodyPr/>
          <a:lstStyle/>
          <a:p>
            <a:r>
              <a:rPr lang="en-US" dirty="0"/>
              <a:t>Example 1- Qualified Comp Time Timesheet</a:t>
            </a:r>
          </a:p>
        </p:txBody>
      </p:sp>
      <p:sp>
        <p:nvSpPr>
          <p:cNvPr id="4" name="Slide Number Placeholder 3">
            <a:extLst>
              <a:ext uri="{FF2B5EF4-FFF2-40B4-BE49-F238E27FC236}">
                <a16:creationId xmlns:a16="http://schemas.microsoft.com/office/drawing/2014/main" id="{90BD8159-F1E8-F301-DEFE-471E38C634C0}"/>
              </a:ext>
            </a:extLst>
          </p:cNvPr>
          <p:cNvSpPr>
            <a:spLocks noGrp="1"/>
          </p:cNvSpPr>
          <p:nvPr>
            <p:ph type="sldNum" sz="quarter" idx="12"/>
          </p:nvPr>
        </p:nvSpPr>
        <p:spPr/>
        <p:txBody>
          <a:bodyPr/>
          <a:lstStyle/>
          <a:p>
            <a:fld id="{16669D4F-D4E3-4BE2-9B53-62C895D914DA}" type="slidenum">
              <a:rPr lang="en-US" smtClean="0"/>
              <a:pPr/>
              <a:t>18</a:t>
            </a:fld>
            <a:endParaRPr lang="en-US"/>
          </a:p>
        </p:txBody>
      </p:sp>
      <p:pic>
        <p:nvPicPr>
          <p:cNvPr id="8" name="Picture 7" descr="Graphical user interface&#10;&#10;AI-generated content may be incorrect.">
            <a:extLst>
              <a:ext uri="{FF2B5EF4-FFF2-40B4-BE49-F238E27FC236}">
                <a16:creationId xmlns:a16="http://schemas.microsoft.com/office/drawing/2014/main" id="{8CCCC25F-8A88-5E85-6C6F-5C3D390C4EE9}"/>
              </a:ext>
            </a:extLst>
          </p:cNvPr>
          <p:cNvPicPr>
            <a:picLocks noChangeAspect="1"/>
          </p:cNvPicPr>
          <p:nvPr/>
        </p:nvPicPr>
        <p:blipFill>
          <a:blip r:embed="rId2"/>
          <a:stretch>
            <a:fillRect/>
          </a:stretch>
        </p:blipFill>
        <p:spPr>
          <a:xfrm>
            <a:off x="0" y="1752600"/>
            <a:ext cx="9144000" cy="5105400"/>
          </a:xfrm>
          <a:prstGeom prst="rect">
            <a:avLst/>
          </a:prstGeom>
        </p:spPr>
      </p:pic>
    </p:spTree>
    <p:extLst>
      <p:ext uri="{BB962C8B-B14F-4D97-AF65-F5344CB8AC3E}">
        <p14:creationId xmlns:p14="http://schemas.microsoft.com/office/powerpoint/2010/main" val="2121144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A19522-B4A7-D041-3F50-BA262CE429E2}"/>
              </a:ext>
            </a:extLst>
          </p:cNvPr>
          <p:cNvSpPr/>
          <p:nvPr/>
        </p:nvSpPr>
        <p:spPr>
          <a:xfrm>
            <a:off x="0" y="1905000"/>
            <a:ext cx="9144000" cy="495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57072-05ED-1A5D-F7FE-6DCBBF4C59DD}"/>
              </a:ext>
            </a:extLst>
          </p:cNvPr>
          <p:cNvSpPr>
            <a:spLocks noGrp="1"/>
          </p:cNvSpPr>
          <p:nvPr>
            <p:ph type="title"/>
          </p:nvPr>
        </p:nvSpPr>
        <p:spPr/>
        <p:txBody>
          <a:bodyPr/>
          <a:lstStyle/>
          <a:p>
            <a:r>
              <a:rPr lang="en-US" dirty="0"/>
              <a:t>Example 1- Qualified Comp Time in TIMEI</a:t>
            </a:r>
          </a:p>
        </p:txBody>
      </p:sp>
      <p:sp>
        <p:nvSpPr>
          <p:cNvPr id="4" name="Slide Number Placeholder 3">
            <a:extLst>
              <a:ext uri="{FF2B5EF4-FFF2-40B4-BE49-F238E27FC236}">
                <a16:creationId xmlns:a16="http://schemas.microsoft.com/office/drawing/2014/main" id="{C3AD2BDE-8536-839D-AF11-8D54110D6207}"/>
              </a:ext>
            </a:extLst>
          </p:cNvPr>
          <p:cNvSpPr>
            <a:spLocks noGrp="1"/>
          </p:cNvSpPr>
          <p:nvPr>
            <p:ph type="sldNum" sz="quarter" idx="12"/>
          </p:nvPr>
        </p:nvSpPr>
        <p:spPr/>
        <p:txBody>
          <a:bodyPr/>
          <a:lstStyle/>
          <a:p>
            <a:fld id="{16669D4F-D4E3-4BE2-9B53-62C895D914DA}" type="slidenum">
              <a:rPr lang="en-US" smtClean="0"/>
              <a:pPr/>
              <a:t>19</a:t>
            </a:fld>
            <a:endParaRPr lang="en-US"/>
          </a:p>
        </p:txBody>
      </p:sp>
      <p:pic>
        <p:nvPicPr>
          <p:cNvPr id="5" name="Picture 4" descr="Graphical user interface, application&#10;&#10;AI-generated content may be incorrect.">
            <a:extLst>
              <a:ext uri="{FF2B5EF4-FFF2-40B4-BE49-F238E27FC236}">
                <a16:creationId xmlns:a16="http://schemas.microsoft.com/office/drawing/2014/main" id="{C2779132-A02A-D922-5714-A77EFE5C977E}"/>
              </a:ext>
            </a:extLst>
          </p:cNvPr>
          <p:cNvPicPr>
            <a:picLocks noChangeAspect="1"/>
          </p:cNvPicPr>
          <p:nvPr/>
        </p:nvPicPr>
        <p:blipFill>
          <a:blip r:embed="rId3"/>
          <a:stretch>
            <a:fillRect/>
          </a:stretch>
        </p:blipFill>
        <p:spPr>
          <a:xfrm>
            <a:off x="0" y="2743200"/>
            <a:ext cx="9144000" cy="2971800"/>
          </a:xfrm>
          <a:prstGeom prst="rect">
            <a:avLst/>
          </a:prstGeom>
        </p:spPr>
      </p:pic>
    </p:spTree>
    <p:extLst>
      <p:ext uri="{BB962C8B-B14F-4D97-AF65-F5344CB8AC3E}">
        <p14:creationId xmlns:p14="http://schemas.microsoft.com/office/powerpoint/2010/main" val="241527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256B-2540-9089-BF70-DA12F7FA8977}"/>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4BBFB847-1074-68B5-ED1C-5A2EA9DEE776}"/>
              </a:ext>
            </a:extLst>
          </p:cNvPr>
          <p:cNvSpPr>
            <a:spLocks noGrp="1"/>
          </p:cNvSpPr>
          <p:nvPr>
            <p:ph idx="1"/>
          </p:nvPr>
        </p:nvSpPr>
        <p:spPr/>
        <p:txBody>
          <a:bodyPr/>
          <a:lstStyle/>
          <a:p>
            <a:pPr algn="just"/>
            <a:r>
              <a:rPr lang="en-US" dirty="0"/>
              <a:t>Available Resources………………………………………3</a:t>
            </a:r>
          </a:p>
          <a:p>
            <a:pPr algn="just"/>
            <a:r>
              <a:rPr lang="en-US" dirty="0"/>
              <a:t>General Information………………….………………….4</a:t>
            </a:r>
          </a:p>
          <a:p>
            <a:pPr algn="just"/>
            <a:r>
              <a:rPr lang="en-US" dirty="0"/>
              <a:t>Floated Holiday Accrual………………………………..5</a:t>
            </a:r>
          </a:p>
          <a:p>
            <a:pPr algn="just"/>
            <a:r>
              <a:rPr lang="en-US" dirty="0"/>
              <a:t>Flex Accrual………………………………………….………8</a:t>
            </a:r>
          </a:p>
          <a:p>
            <a:pPr algn="just"/>
            <a:r>
              <a:rPr lang="en-US" dirty="0"/>
              <a:t>Compensatory (Comp) Time……………………….13</a:t>
            </a:r>
          </a:p>
          <a:p>
            <a:pPr algn="just"/>
            <a:r>
              <a:rPr lang="en-US" dirty="0"/>
              <a:t>Special Considerations………………………………..24</a:t>
            </a:r>
          </a:p>
        </p:txBody>
      </p:sp>
      <p:sp>
        <p:nvSpPr>
          <p:cNvPr id="4" name="Slide Number Placeholder 3">
            <a:extLst>
              <a:ext uri="{FF2B5EF4-FFF2-40B4-BE49-F238E27FC236}">
                <a16:creationId xmlns:a16="http://schemas.microsoft.com/office/drawing/2014/main" id="{2FE735BD-F2F4-FCB9-5948-0402D4DEEF10}"/>
              </a:ext>
            </a:extLst>
          </p:cNvPr>
          <p:cNvSpPr>
            <a:spLocks noGrp="1"/>
          </p:cNvSpPr>
          <p:nvPr>
            <p:ph type="sldNum" sz="quarter" idx="12"/>
          </p:nvPr>
        </p:nvSpPr>
        <p:spPr/>
        <p:txBody>
          <a:bodyPr/>
          <a:lstStyle/>
          <a:p>
            <a:fld id="{16669D4F-D4E3-4BE2-9B53-62C895D914DA}" type="slidenum">
              <a:rPr lang="en-US" smtClean="0"/>
              <a:pPr/>
              <a:t>2</a:t>
            </a:fld>
            <a:endParaRPr lang="en-US"/>
          </a:p>
        </p:txBody>
      </p:sp>
    </p:spTree>
    <p:extLst>
      <p:ext uri="{BB962C8B-B14F-4D97-AF65-F5344CB8AC3E}">
        <p14:creationId xmlns:p14="http://schemas.microsoft.com/office/powerpoint/2010/main" val="138178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9705-7A83-192D-8D0A-2D9ACF40B06C}"/>
              </a:ext>
            </a:extLst>
          </p:cNvPr>
          <p:cNvSpPr>
            <a:spLocks noGrp="1"/>
          </p:cNvSpPr>
          <p:nvPr>
            <p:ph type="title"/>
          </p:nvPr>
        </p:nvSpPr>
        <p:spPr/>
        <p:txBody>
          <a:bodyPr/>
          <a:lstStyle/>
          <a:p>
            <a:r>
              <a:rPr lang="en-US" dirty="0"/>
              <a:t>Example 2- Non-Qualified and Qualified Comp Time</a:t>
            </a:r>
          </a:p>
        </p:txBody>
      </p:sp>
      <p:sp>
        <p:nvSpPr>
          <p:cNvPr id="4" name="Slide Number Placeholder 3">
            <a:extLst>
              <a:ext uri="{FF2B5EF4-FFF2-40B4-BE49-F238E27FC236}">
                <a16:creationId xmlns:a16="http://schemas.microsoft.com/office/drawing/2014/main" id="{DA6D8297-D488-90BB-0B24-14C57C958502}"/>
              </a:ext>
            </a:extLst>
          </p:cNvPr>
          <p:cNvSpPr>
            <a:spLocks noGrp="1"/>
          </p:cNvSpPr>
          <p:nvPr>
            <p:ph type="sldNum" sz="quarter" idx="12"/>
          </p:nvPr>
        </p:nvSpPr>
        <p:spPr/>
        <p:txBody>
          <a:bodyPr/>
          <a:lstStyle/>
          <a:p>
            <a:fld id="{16669D4F-D4E3-4BE2-9B53-62C895D914DA}" type="slidenum">
              <a:rPr lang="en-US" smtClean="0"/>
              <a:pPr/>
              <a:t>20</a:t>
            </a:fld>
            <a:endParaRPr lang="en-US"/>
          </a:p>
        </p:txBody>
      </p:sp>
      <p:pic>
        <p:nvPicPr>
          <p:cNvPr id="6" name="Picture 5" descr="Graphical user interface, table&#10;&#10;AI-generated content may be incorrect.">
            <a:extLst>
              <a:ext uri="{FF2B5EF4-FFF2-40B4-BE49-F238E27FC236}">
                <a16:creationId xmlns:a16="http://schemas.microsoft.com/office/drawing/2014/main" id="{6C33E50F-7DE0-DBB1-1B9D-4F3449E5D20B}"/>
              </a:ext>
            </a:extLst>
          </p:cNvPr>
          <p:cNvPicPr>
            <a:picLocks noChangeAspect="1"/>
          </p:cNvPicPr>
          <p:nvPr/>
        </p:nvPicPr>
        <p:blipFill>
          <a:blip r:embed="rId2"/>
          <a:stretch>
            <a:fillRect/>
          </a:stretch>
        </p:blipFill>
        <p:spPr>
          <a:xfrm>
            <a:off x="0" y="1776984"/>
            <a:ext cx="9144000" cy="5105400"/>
          </a:xfrm>
          <a:prstGeom prst="rect">
            <a:avLst/>
          </a:prstGeom>
        </p:spPr>
      </p:pic>
    </p:spTree>
    <p:extLst>
      <p:ext uri="{BB962C8B-B14F-4D97-AF65-F5344CB8AC3E}">
        <p14:creationId xmlns:p14="http://schemas.microsoft.com/office/powerpoint/2010/main" val="514753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CDDAB7-FA26-18C5-C57D-1A90C79C81CE}"/>
              </a:ext>
            </a:extLst>
          </p:cNvPr>
          <p:cNvSpPr/>
          <p:nvPr/>
        </p:nvSpPr>
        <p:spPr>
          <a:xfrm>
            <a:off x="0" y="1905000"/>
            <a:ext cx="9144000" cy="495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E06B3-7907-A047-69F3-58DA1810FA78}"/>
              </a:ext>
            </a:extLst>
          </p:cNvPr>
          <p:cNvSpPr>
            <a:spLocks noGrp="1"/>
          </p:cNvSpPr>
          <p:nvPr>
            <p:ph type="title"/>
          </p:nvPr>
        </p:nvSpPr>
        <p:spPr/>
        <p:txBody>
          <a:bodyPr>
            <a:normAutofit fontScale="90000"/>
          </a:bodyPr>
          <a:lstStyle/>
          <a:p>
            <a:r>
              <a:rPr lang="en-US" dirty="0"/>
              <a:t>Example 2- Non-Qualified and Qualified Comp Time on TIMEI</a:t>
            </a:r>
          </a:p>
        </p:txBody>
      </p:sp>
      <p:sp>
        <p:nvSpPr>
          <p:cNvPr id="4" name="Slide Number Placeholder 3">
            <a:extLst>
              <a:ext uri="{FF2B5EF4-FFF2-40B4-BE49-F238E27FC236}">
                <a16:creationId xmlns:a16="http://schemas.microsoft.com/office/drawing/2014/main" id="{FAE20FB7-AE6D-F476-5958-CC7DFB5B6D1F}"/>
              </a:ext>
            </a:extLst>
          </p:cNvPr>
          <p:cNvSpPr>
            <a:spLocks noGrp="1"/>
          </p:cNvSpPr>
          <p:nvPr>
            <p:ph type="sldNum" sz="quarter" idx="12"/>
          </p:nvPr>
        </p:nvSpPr>
        <p:spPr/>
        <p:txBody>
          <a:bodyPr/>
          <a:lstStyle/>
          <a:p>
            <a:fld id="{16669D4F-D4E3-4BE2-9B53-62C895D914DA}" type="slidenum">
              <a:rPr lang="en-US" smtClean="0"/>
              <a:pPr/>
              <a:t>21</a:t>
            </a:fld>
            <a:endParaRPr lang="en-US"/>
          </a:p>
        </p:txBody>
      </p:sp>
      <p:pic>
        <p:nvPicPr>
          <p:cNvPr id="6" name="Picture 5" descr="Graphical user interface, application&#10;&#10;AI-generated content may be incorrect.">
            <a:extLst>
              <a:ext uri="{FF2B5EF4-FFF2-40B4-BE49-F238E27FC236}">
                <a16:creationId xmlns:a16="http://schemas.microsoft.com/office/drawing/2014/main" id="{5BB25064-CDB2-8019-2747-DFBD5AC4EB7E}"/>
              </a:ext>
            </a:extLst>
          </p:cNvPr>
          <p:cNvPicPr>
            <a:picLocks noChangeAspect="1"/>
          </p:cNvPicPr>
          <p:nvPr/>
        </p:nvPicPr>
        <p:blipFill>
          <a:blip r:embed="rId2"/>
          <a:stretch>
            <a:fillRect/>
          </a:stretch>
        </p:blipFill>
        <p:spPr>
          <a:xfrm>
            <a:off x="21336" y="2289871"/>
            <a:ext cx="9144000" cy="3712089"/>
          </a:xfrm>
          <a:prstGeom prst="rect">
            <a:avLst/>
          </a:prstGeom>
        </p:spPr>
      </p:pic>
    </p:spTree>
    <p:extLst>
      <p:ext uri="{BB962C8B-B14F-4D97-AF65-F5344CB8AC3E}">
        <p14:creationId xmlns:p14="http://schemas.microsoft.com/office/powerpoint/2010/main" val="1991138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36FC-1C0A-8915-603C-1C484EC0B7D6}"/>
              </a:ext>
            </a:extLst>
          </p:cNvPr>
          <p:cNvSpPr>
            <a:spLocks noGrp="1"/>
          </p:cNvSpPr>
          <p:nvPr>
            <p:ph type="title"/>
          </p:nvPr>
        </p:nvSpPr>
        <p:spPr/>
        <p:txBody>
          <a:bodyPr>
            <a:normAutofit fontScale="90000"/>
          </a:bodyPr>
          <a:lstStyle/>
          <a:p>
            <a:r>
              <a:rPr lang="en-US" dirty="0"/>
              <a:t>Example 3- Comp for Straight Time (CMPST) Timesheet</a:t>
            </a:r>
          </a:p>
        </p:txBody>
      </p:sp>
      <p:sp>
        <p:nvSpPr>
          <p:cNvPr id="4" name="Slide Number Placeholder 3">
            <a:extLst>
              <a:ext uri="{FF2B5EF4-FFF2-40B4-BE49-F238E27FC236}">
                <a16:creationId xmlns:a16="http://schemas.microsoft.com/office/drawing/2014/main" id="{57DC20E4-1F7B-4D4D-833E-31B1C2D4EB10}"/>
              </a:ext>
            </a:extLst>
          </p:cNvPr>
          <p:cNvSpPr>
            <a:spLocks noGrp="1"/>
          </p:cNvSpPr>
          <p:nvPr>
            <p:ph type="sldNum" sz="quarter" idx="12"/>
          </p:nvPr>
        </p:nvSpPr>
        <p:spPr/>
        <p:txBody>
          <a:bodyPr/>
          <a:lstStyle/>
          <a:p>
            <a:fld id="{16669D4F-D4E3-4BE2-9B53-62C895D914DA}" type="slidenum">
              <a:rPr lang="en-US" smtClean="0"/>
              <a:pPr/>
              <a:t>22</a:t>
            </a:fld>
            <a:endParaRPr lang="en-US"/>
          </a:p>
        </p:txBody>
      </p:sp>
      <p:pic>
        <p:nvPicPr>
          <p:cNvPr id="8" name="Picture 7" descr="Graphical user interface, application&#10;&#10;AI-generated content may be incorrect.">
            <a:extLst>
              <a:ext uri="{FF2B5EF4-FFF2-40B4-BE49-F238E27FC236}">
                <a16:creationId xmlns:a16="http://schemas.microsoft.com/office/drawing/2014/main" id="{B20BCF13-3B67-EE35-2030-BC5B690E6824}"/>
              </a:ext>
            </a:extLst>
          </p:cNvPr>
          <p:cNvPicPr>
            <a:picLocks noChangeAspect="1"/>
          </p:cNvPicPr>
          <p:nvPr/>
        </p:nvPicPr>
        <p:blipFill>
          <a:blip r:embed="rId2"/>
          <a:stretch>
            <a:fillRect/>
          </a:stretch>
        </p:blipFill>
        <p:spPr>
          <a:xfrm>
            <a:off x="6096" y="1905000"/>
            <a:ext cx="9144000" cy="4953000"/>
          </a:xfrm>
          <a:prstGeom prst="rect">
            <a:avLst/>
          </a:prstGeom>
        </p:spPr>
      </p:pic>
    </p:spTree>
    <p:extLst>
      <p:ext uri="{BB962C8B-B14F-4D97-AF65-F5344CB8AC3E}">
        <p14:creationId xmlns:p14="http://schemas.microsoft.com/office/powerpoint/2010/main" val="262959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C013D7-47E0-7E91-D037-FAEAC1F1C02F}"/>
              </a:ext>
            </a:extLst>
          </p:cNvPr>
          <p:cNvSpPr/>
          <p:nvPr/>
        </p:nvSpPr>
        <p:spPr>
          <a:xfrm>
            <a:off x="0" y="1905000"/>
            <a:ext cx="9144000" cy="495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92C2C-4FC0-D961-96CD-323F1889A050}"/>
              </a:ext>
            </a:extLst>
          </p:cNvPr>
          <p:cNvSpPr>
            <a:spLocks noGrp="1"/>
          </p:cNvSpPr>
          <p:nvPr>
            <p:ph type="title"/>
          </p:nvPr>
        </p:nvSpPr>
        <p:spPr/>
        <p:txBody>
          <a:bodyPr>
            <a:normAutofit fontScale="90000"/>
          </a:bodyPr>
          <a:lstStyle/>
          <a:p>
            <a:r>
              <a:rPr lang="en-US" dirty="0"/>
              <a:t>Example 3- Comp for Straight Time (CMPST) TIMEI entry</a:t>
            </a:r>
            <a:br>
              <a:rPr lang="en-US" dirty="0"/>
            </a:br>
            <a:endParaRPr lang="en-US" dirty="0"/>
          </a:p>
        </p:txBody>
      </p:sp>
      <p:sp>
        <p:nvSpPr>
          <p:cNvPr id="4" name="Slide Number Placeholder 3">
            <a:extLst>
              <a:ext uri="{FF2B5EF4-FFF2-40B4-BE49-F238E27FC236}">
                <a16:creationId xmlns:a16="http://schemas.microsoft.com/office/drawing/2014/main" id="{957E1690-CEF0-BCD7-B7D0-0D84BCED5E07}"/>
              </a:ext>
            </a:extLst>
          </p:cNvPr>
          <p:cNvSpPr>
            <a:spLocks noGrp="1"/>
          </p:cNvSpPr>
          <p:nvPr>
            <p:ph type="sldNum" sz="quarter" idx="12"/>
          </p:nvPr>
        </p:nvSpPr>
        <p:spPr/>
        <p:txBody>
          <a:bodyPr/>
          <a:lstStyle/>
          <a:p>
            <a:fld id="{16669D4F-D4E3-4BE2-9B53-62C895D914DA}" type="slidenum">
              <a:rPr lang="en-US" smtClean="0"/>
              <a:pPr/>
              <a:t>23</a:t>
            </a:fld>
            <a:endParaRPr lang="en-US" dirty="0"/>
          </a:p>
        </p:txBody>
      </p:sp>
      <p:pic>
        <p:nvPicPr>
          <p:cNvPr id="6" name="Picture 5" descr="Graphical user interface, application&#10;&#10;AI-generated content may be incorrect.">
            <a:extLst>
              <a:ext uri="{FF2B5EF4-FFF2-40B4-BE49-F238E27FC236}">
                <a16:creationId xmlns:a16="http://schemas.microsoft.com/office/drawing/2014/main" id="{313BF5CC-1862-B6D5-DA54-32EB80435DD7}"/>
              </a:ext>
            </a:extLst>
          </p:cNvPr>
          <p:cNvPicPr>
            <a:picLocks noChangeAspect="1"/>
          </p:cNvPicPr>
          <p:nvPr/>
        </p:nvPicPr>
        <p:blipFill>
          <a:blip r:embed="rId2"/>
          <a:stretch>
            <a:fillRect/>
          </a:stretch>
        </p:blipFill>
        <p:spPr>
          <a:xfrm>
            <a:off x="0" y="2362200"/>
            <a:ext cx="9144000" cy="3429000"/>
          </a:xfrm>
          <a:prstGeom prst="rect">
            <a:avLst/>
          </a:prstGeom>
        </p:spPr>
      </p:pic>
    </p:spTree>
    <p:extLst>
      <p:ext uri="{BB962C8B-B14F-4D97-AF65-F5344CB8AC3E}">
        <p14:creationId xmlns:p14="http://schemas.microsoft.com/office/powerpoint/2010/main" val="3567254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0368DD-F94E-E046-79D5-7B23CD7BD313}"/>
              </a:ext>
            </a:extLst>
          </p:cNvPr>
          <p:cNvSpPr/>
          <p:nvPr/>
        </p:nvSpPr>
        <p:spPr>
          <a:xfrm>
            <a:off x="0" y="1905000"/>
            <a:ext cx="9144000" cy="495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3F265C-EF3A-F4E1-67C9-CFC6F81DF6F0}"/>
              </a:ext>
            </a:extLst>
          </p:cNvPr>
          <p:cNvSpPr>
            <a:spLocks noGrp="1"/>
          </p:cNvSpPr>
          <p:nvPr>
            <p:ph type="title"/>
          </p:nvPr>
        </p:nvSpPr>
        <p:spPr/>
        <p:txBody>
          <a:bodyPr/>
          <a:lstStyle/>
          <a:p>
            <a:r>
              <a:rPr lang="en-US" dirty="0"/>
              <a:t>Example 4- ACOA/Daily Comp Time</a:t>
            </a:r>
          </a:p>
        </p:txBody>
      </p:sp>
      <p:sp>
        <p:nvSpPr>
          <p:cNvPr id="4" name="Slide Number Placeholder 3">
            <a:extLst>
              <a:ext uri="{FF2B5EF4-FFF2-40B4-BE49-F238E27FC236}">
                <a16:creationId xmlns:a16="http://schemas.microsoft.com/office/drawing/2014/main" id="{87D448BC-7E76-6D46-6C42-B995D277343F}"/>
              </a:ext>
            </a:extLst>
          </p:cNvPr>
          <p:cNvSpPr>
            <a:spLocks noGrp="1"/>
          </p:cNvSpPr>
          <p:nvPr>
            <p:ph type="sldNum" sz="quarter" idx="12"/>
          </p:nvPr>
        </p:nvSpPr>
        <p:spPr/>
        <p:txBody>
          <a:bodyPr/>
          <a:lstStyle/>
          <a:p>
            <a:fld id="{16669D4F-D4E3-4BE2-9B53-62C895D914DA}" type="slidenum">
              <a:rPr lang="en-US" smtClean="0"/>
              <a:pPr/>
              <a:t>24</a:t>
            </a:fld>
            <a:endParaRPr lang="en-US"/>
          </a:p>
        </p:txBody>
      </p:sp>
      <p:pic>
        <p:nvPicPr>
          <p:cNvPr id="6" name="Picture 5" descr="Graphical user interface, application, table, Excel&#10;&#10;AI-generated content may be incorrect.">
            <a:extLst>
              <a:ext uri="{FF2B5EF4-FFF2-40B4-BE49-F238E27FC236}">
                <a16:creationId xmlns:a16="http://schemas.microsoft.com/office/drawing/2014/main" id="{97156A1C-7C2E-BC4E-F984-C7F7FB55161E}"/>
              </a:ext>
            </a:extLst>
          </p:cNvPr>
          <p:cNvPicPr>
            <a:picLocks noChangeAspect="1"/>
          </p:cNvPicPr>
          <p:nvPr/>
        </p:nvPicPr>
        <p:blipFill>
          <a:blip r:embed="rId2"/>
          <a:stretch>
            <a:fillRect/>
          </a:stretch>
        </p:blipFill>
        <p:spPr>
          <a:xfrm>
            <a:off x="0" y="2206990"/>
            <a:ext cx="9144000" cy="4117610"/>
          </a:xfrm>
          <a:prstGeom prst="rect">
            <a:avLst/>
          </a:prstGeom>
        </p:spPr>
      </p:pic>
    </p:spTree>
    <p:extLst>
      <p:ext uri="{BB962C8B-B14F-4D97-AF65-F5344CB8AC3E}">
        <p14:creationId xmlns:p14="http://schemas.microsoft.com/office/powerpoint/2010/main" val="1825872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69D4F-D4E3-4BE2-9B53-62C895D914DA}" type="slidenum">
              <a:rPr lang="en-US" smtClean="0"/>
              <a:pPr/>
              <a:t>25</a:t>
            </a:fld>
            <a:endParaRPr lang="en-US"/>
          </a:p>
        </p:txBody>
      </p:sp>
      <p:sp>
        <p:nvSpPr>
          <p:cNvPr id="3" name="Title 2">
            <a:extLst>
              <a:ext uri="{FF2B5EF4-FFF2-40B4-BE49-F238E27FC236}">
                <a16:creationId xmlns:a16="http://schemas.microsoft.com/office/drawing/2014/main" id="{9D9BC0FC-4308-45CF-B4F5-09A5C780A72B}"/>
              </a:ext>
            </a:extLst>
          </p:cNvPr>
          <p:cNvSpPr>
            <a:spLocks noGrp="1"/>
          </p:cNvSpPr>
          <p:nvPr>
            <p:ph type="title"/>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FC76-AD9E-E4BE-2457-BEFF3EA362F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7C80A26-4C55-4676-5DEB-B6EE6C8367D2}"/>
              </a:ext>
            </a:extLst>
          </p:cNvPr>
          <p:cNvSpPr>
            <a:spLocks noGrp="1"/>
          </p:cNvSpPr>
          <p:nvPr>
            <p:ph idx="1"/>
          </p:nvPr>
        </p:nvSpPr>
        <p:spPr>
          <a:xfrm>
            <a:off x="457200" y="1981199"/>
            <a:ext cx="8229600" cy="4740275"/>
          </a:xfrm>
        </p:spPr>
        <p:txBody>
          <a:bodyPr>
            <a:normAutofit fontScale="55000" lnSpcReduction="20000"/>
          </a:bodyPr>
          <a:lstStyle/>
          <a:p>
            <a:r>
              <a:rPr lang="en-US" sz="3500" b="1" dirty="0">
                <a:hlinkClick r:id="rId2"/>
              </a:rPr>
              <a:t>Collective Bargaining Agreements </a:t>
            </a:r>
            <a:endParaRPr lang="en-US" sz="3500" b="1" dirty="0"/>
          </a:p>
          <a:p>
            <a:pPr lvl="1"/>
            <a:r>
              <a:rPr lang="en-US" sz="3500" dirty="0"/>
              <a:t>Review for specific provisions related to timekeeping and compensation.</a:t>
            </a:r>
            <a:endParaRPr lang="en-US" sz="3500" b="1" dirty="0"/>
          </a:p>
          <a:p>
            <a:r>
              <a:rPr lang="en-US" sz="3500" b="1" dirty="0">
                <a:hlinkClick r:id="rId3"/>
              </a:rPr>
              <a:t>Personnel Rules </a:t>
            </a:r>
            <a:endParaRPr lang="en-US" sz="3500" b="1" dirty="0"/>
          </a:p>
          <a:p>
            <a:pPr lvl="1"/>
            <a:r>
              <a:rPr lang="en-US" sz="3500" dirty="0"/>
              <a:t>Review specific provisions related to timekeeping and compensation.</a:t>
            </a:r>
            <a:endParaRPr lang="en-US" sz="3500" b="1" dirty="0"/>
          </a:p>
          <a:p>
            <a:r>
              <a:rPr lang="en-US" sz="3500" b="1" dirty="0">
                <a:hlinkClick r:id="rId4"/>
              </a:rPr>
              <a:t>Alaska Administrative Manual (AAM) </a:t>
            </a:r>
            <a:endParaRPr lang="en-US" sz="3500" b="1" dirty="0"/>
          </a:p>
          <a:p>
            <a:pPr lvl="1"/>
            <a:r>
              <a:rPr lang="en-US" sz="3500" dirty="0"/>
              <a:t>Reference official procedures and standards for state operations.</a:t>
            </a:r>
          </a:p>
          <a:p>
            <a:r>
              <a:rPr lang="en-US" sz="3500" b="1" dirty="0">
                <a:hlinkClick r:id="rId5"/>
              </a:rPr>
              <a:t>Division of Finance – Payroll </a:t>
            </a:r>
            <a:endParaRPr lang="en-US" sz="3500" b="1" dirty="0"/>
          </a:p>
          <a:p>
            <a:pPr lvl="1"/>
            <a:r>
              <a:rPr lang="en-US" sz="3500" dirty="0"/>
              <a:t>Use additional resources and references available to State of Alaska employees.</a:t>
            </a:r>
          </a:p>
          <a:p>
            <a:r>
              <a:rPr lang="en-US" sz="3500" b="1" dirty="0">
                <a:hlinkClick r:id="rId6"/>
              </a:rPr>
              <a:t>DOF Overtime Reporting Changes</a:t>
            </a:r>
            <a:endParaRPr lang="en-US" sz="3500" b="1" dirty="0"/>
          </a:p>
          <a:p>
            <a:pPr lvl="1"/>
            <a:r>
              <a:rPr lang="en-US" sz="3500" dirty="0"/>
              <a:t>Guidance on determining qualified vs. non-qualified overtime and access to the most current timesheet template.</a:t>
            </a:r>
          </a:p>
          <a:p>
            <a:r>
              <a:rPr lang="en-US" sz="3500" b="1" dirty="0">
                <a:hlinkClick r:id="rId7"/>
              </a:rPr>
              <a:t>HR Forms &amp; Resources</a:t>
            </a:r>
            <a:endParaRPr lang="en-US" sz="3500" b="1" dirty="0"/>
          </a:p>
          <a:p>
            <a:pPr lvl="1"/>
            <a:r>
              <a:rPr lang="en-US" sz="3500" dirty="0"/>
              <a:t>Access to resources and forms, including those for floated holidays and flex time plans.</a:t>
            </a:r>
          </a:p>
          <a:p>
            <a:endParaRPr lang="en-US" sz="4000" dirty="0"/>
          </a:p>
          <a:p>
            <a:pPr lvl="1"/>
            <a:endParaRPr lang="en-US" sz="3600" dirty="0"/>
          </a:p>
          <a:p>
            <a:pPr lvl="1"/>
            <a:endParaRPr lang="en-US" b="1" dirty="0"/>
          </a:p>
          <a:p>
            <a:endParaRPr lang="en-US" b="1" dirty="0"/>
          </a:p>
          <a:p>
            <a:pPr lvl="1"/>
            <a:endParaRPr lang="en-US" dirty="0"/>
          </a:p>
        </p:txBody>
      </p:sp>
      <p:sp>
        <p:nvSpPr>
          <p:cNvPr id="4" name="Slide Number Placeholder 3">
            <a:extLst>
              <a:ext uri="{FF2B5EF4-FFF2-40B4-BE49-F238E27FC236}">
                <a16:creationId xmlns:a16="http://schemas.microsoft.com/office/drawing/2014/main" id="{C040D6D2-4E8B-72C5-7691-073A8C499D06}"/>
              </a:ext>
            </a:extLst>
          </p:cNvPr>
          <p:cNvSpPr>
            <a:spLocks noGrp="1"/>
          </p:cNvSpPr>
          <p:nvPr>
            <p:ph type="sldNum" sz="quarter" idx="12"/>
          </p:nvPr>
        </p:nvSpPr>
        <p:spPr/>
        <p:txBody>
          <a:bodyPr/>
          <a:lstStyle/>
          <a:p>
            <a:fld id="{16669D4F-D4E3-4BE2-9B53-62C895D914DA}" type="slidenum">
              <a:rPr lang="en-US" smtClean="0"/>
              <a:pPr/>
              <a:t>3</a:t>
            </a:fld>
            <a:endParaRPr lang="en-US"/>
          </a:p>
        </p:txBody>
      </p:sp>
    </p:spTree>
    <p:extLst>
      <p:ext uri="{BB962C8B-B14F-4D97-AF65-F5344CB8AC3E}">
        <p14:creationId xmlns:p14="http://schemas.microsoft.com/office/powerpoint/2010/main" val="255922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662630-2CF2-4FDC-8F4C-CD8554108FA6}"/>
              </a:ext>
            </a:extLst>
          </p:cNvPr>
          <p:cNvSpPr>
            <a:spLocks noGrp="1"/>
          </p:cNvSpPr>
          <p:nvPr>
            <p:ph type="title"/>
          </p:nvPr>
        </p:nvSpPr>
        <p:spPr/>
        <p:txBody>
          <a:bodyPr/>
          <a:lstStyle/>
          <a:p>
            <a:r>
              <a:rPr lang="en-US" dirty="0"/>
              <a:t>General Information</a:t>
            </a:r>
          </a:p>
        </p:txBody>
      </p:sp>
      <p:sp>
        <p:nvSpPr>
          <p:cNvPr id="8" name="Content Placeholder 7">
            <a:extLst>
              <a:ext uri="{FF2B5EF4-FFF2-40B4-BE49-F238E27FC236}">
                <a16:creationId xmlns:a16="http://schemas.microsoft.com/office/drawing/2014/main" id="{E9D58816-5591-41C0-8229-6E41100CD264}"/>
              </a:ext>
            </a:extLst>
          </p:cNvPr>
          <p:cNvSpPr>
            <a:spLocks noGrp="1"/>
          </p:cNvSpPr>
          <p:nvPr>
            <p:ph idx="1"/>
          </p:nvPr>
        </p:nvSpPr>
        <p:spPr>
          <a:xfrm>
            <a:off x="457200" y="1981199"/>
            <a:ext cx="8229600" cy="4740275"/>
          </a:xfrm>
        </p:spPr>
        <p:txBody>
          <a:bodyPr>
            <a:normAutofit fontScale="85000" lnSpcReduction="20000"/>
          </a:bodyPr>
          <a:lstStyle/>
          <a:p>
            <a:r>
              <a:rPr lang="en-US" dirty="0"/>
              <a:t>Beginning 02/16/2026 (02/12/2026 for ACOA), leave accruals for flex leave, comp leave, and floated holidays will be entered directly on the TIMEI, TADI, and TIMEG transactions, either by the employee if utilizing ESS or by the timekeeper. </a:t>
            </a:r>
          </a:p>
          <a:p>
            <a:r>
              <a:rPr lang="en-US" dirty="0"/>
              <a:t>This change will eliminate the need for Payroll to manually add leave accruals for regular timesheet processing. </a:t>
            </a:r>
          </a:p>
          <a:p>
            <a:r>
              <a:rPr lang="en-US" dirty="0"/>
              <a:t>Regular personal leave accruals will still be automatically added to the leave balance and do not need to be added to the transaction. Only Floated Holiday, Flex leave, and Comp Time accruals are affected by this change.</a:t>
            </a:r>
          </a:p>
        </p:txBody>
      </p:sp>
      <p:sp>
        <p:nvSpPr>
          <p:cNvPr id="4" name="Slide Number Placeholder 3"/>
          <p:cNvSpPr>
            <a:spLocks noGrp="1"/>
          </p:cNvSpPr>
          <p:nvPr>
            <p:ph type="sldNum" sz="quarter" idx="12"/>
          </p:nvPr>
        </p:nvSpPr>
        <p:spPr/>
        <p:txBody>
          <a:bodyPr/>
          <a:lstStyle/>
          <a:p>
            <a:fld id="{16669D4F-D4E3-4BE2-9B53-62C895D914DA}" type="slidenum">
              <a:rPr lang="en-US" smtClean="0"/>
              <a:pPr/>
              <a:t>4</a:t>
            </a:fld>
            <a:endParaRPr lang="en-US"/>
          </a:p>
        </p:txBody>
      </p:sp>
    </p:spTree>
    <p:extLst>
      <p:ext uri="{BB962C8B-B14F-4D97-AF65-F5344CB8AC3E}">
        <p14:creationId xmlns:p14="http://schemas.microsoft.com/office/powerpoint/2010/main" val="342459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C976-F354-AEE1-35A1-E87A6C210AA3}"/>
              </a:ext>
            </a:extLst>
          </p:cNvPr>
          <p:cNvSpPr>
            <a:spLocks noGrp="1"/>
          </p:cNvSpPr>
          <p:nvPr>
            <p:ph type="title"/>
          </p:nvPr>
        </p:nvSpPr>
        <p:spPr/>
        <p:txBody>
          <a:bodyPr/>
          <a:lstStyle/>
          <a:p>
            <a:r>
              <a:rPr lang="en-US" dirty="0"/>
              <a:t>Floated Holiday</a:t>
            </a:r>
          </a:p>
        </p:txBody>
      </p:sp>
      <p:sp>
        <p:nvSpPr>
          <p:cNvPr id="3" name="Content Placeholder 2">
            <a:extLst>
              <a:ext uri="{FF2B5EF4-FFF2-40B4-BE49-F238E27FC236}">
                <a16:creationId xmlns:a16="http://schemas.microsoft.com/office/drawing/2014/main" id="{AC596793-707D-47BB-C318-DD6B7F145771}"/>
              </a:ext>
            </a:extLst>
          </p:cNvPr>
          <p:cNvSpPr>
            <a:spLocks noGrp="1"/>
          </p:cNvSpPr>
          <p:nvPr>
            <p:ph idx="1"/>
          </p:nvPr>
        </p:nvSpPr>
        <p:spPr>
          <a:xfrm>
            <a:off x="457200" y="1981200"/>
            <a:ext cx="8229600" cy="4648200"/>
          </a:xfrm>
        </p:spPr>
        <p:txBody>
          <a:bodyPr>
            <a:normAutofit fontScale="55000" lnSpcReduction="20000"/>
          </a:bodyPr>
          <a:lstStyle/>
          <a:p>
            <a:r>
              <a:rPr lang="en-US" dirty="0"/>
              <a:t>An eligible employee who works on the holiday and elects to float will now have both the hours worked and the personal leave accrual entered into their TIMEI transaction. This will be entered by the employee if utilizing ESS or by the timekeeper if not utilizing ESS.</a:t>
            </a:r>
          </a:p>
          <a:p>
            <a:r>
              <a:rPr lang="en-US" b="1" dirty="0"/>
              <a:t>Event Code entered into transaction</a:t>
            </a:r>
            <a:r>
              <a:rPr lang="en-US" dirty="0"/>
              <a:t>: FH</a:t>
            </a:r>
          </a:p>
          <a:p>
            <a:r>
              <a:rPr lang="en-US" b="1" dirty="0"/>
              <a:t>Amount:</a:t>
            </a:r>
          </a:p>
          <a:p>
            <a:pPr lvl="1"/>
            <a:r>
              <a:rPr lang="en-US" dirty="0"/>
              <a:t>GGU, PX, EX- 7:30</a:t>
            </a:r>
          </a:p>
          <a:p>
            <a:pPr lvl="1"/>
            <a:r>
              <a:rPr lang="en-US" dirty="0"/>
              <a:t>CEA, SU, LTC, GZ- 8:00</a:t>
            </a:r>
          </a:p>
          <a:p>
            <a:r>
              <a:rPr lang="en-US" dirty="0"/>
              <a:t>The FH hours are to be posted on the observed holiday.</a:t>
            </a:r>
          </a:p>
          <a:p>
            <a:r>
              <a:rPr lang="en-US" dirty="0"/>
              <a:t>If required by the Collective Bargaining Agreement, the floated holiday agreement must be attached to the TIMEI if ESS or included in the home unit if not ESS. </a:t>
            </a:r>
          </a:p>
          <a:p>
            <a:r>
              <a:rPr lang="en-US" dirty="0"/>
              <a:t>FH does </a:t>
            </a:r>
            <a:r>
              <a:rPr lang="en-US" b="1" dirty="0"/>
              <a:t>not</a:t>
            </a:r>
            <a:r>
              <a:rPr lang="en-US" dirty="0"/>
              <a:t> replace the coding for hours worked on that day. FH is only used for the accrual of personal leave due for working on the holiday.</a:t>
            </a:r>
          </a:p>
          <a:p>
            <a:pPr lvl="1"/>
            <a:r>
              <a:rPr lang="en-US" dirty="0"/>
              <a:t>For example, an SU employee who works on the holiday for 8:00 and is electing to float the holiday would have: </a:t>
            </a:r>
          </a:p>
          <a:p>
            <a:pPr lvl="2"/>
            <a:r>
              <a:rPr lang="en-US" dirty="0"/>
              <a:t>8:00 hours of FH</a:t>
            </a:r>
          </a:p>
          <a:p>
            <a:pPr lvl="2"/>
            <a:r>
              <a:rPr lang="en-US" dirty="0"/>
              <a:t>8:00 of applicable code for time worked (100 Regular Pay, XSREG, etc.)</a:t>
            </a:r>
          </a:p>
          <a:p>
            <a:r>
              <a:rPr lang="en-US" b="1" dirty="0"/>
              <a:t>The TIMEI will automatically generate with 105 Holiday Pay. This will need to be removed. The employee cannot earn 105 Holiday Pay if floating the holiday. </a:t>
            </a:r>
          </a:p>
        </p:txBody>
      </p:sp>
      <p:sp>
        <p:nvSpPr>
          <p:cNvPr id="4" name="Slide Number Placeholder 3">
            <a:extLst>
              <a:ext uri="{FF2B5EF4-FFF2-40B4-BE49-F238E27FC236}">
                <a16:creationId xmlns:a16="http://schemas.microsoft.com/office/drawing/2014/main" id="{300319FB-6E98-62AE-8D70-EEE0468756E9}"/>
              </a:ext>
            </a:extLst>
          </p:cNvPr>
          <p:cNvSpPr>
            <a:spLocks noGrp="1"/>
          </p:cNvSpPr>
          <p:nvPr>
            <p:ph type="sldNum" sz="quarter" idx="12"/>
          </p:nvPr>
        </p:nvSpPr>
        <p:spPr/>
        <p:txBody>
          <a:bodyPr/>
          <a:lstStyle/>
          <a:p>
            <a:fld id="{16669D4F-D4E3-4BE2-9B53-62C895D914DA}" type="slidenum">
              <a:rPr lang="en-US" smtClean="0"/>
              <a:pPr/>
              <a:t>5</a:t>
            </a:fld>
            <a:endParaRPr lang="en-US"/>
          </a:p>
        </p:txBody>
      </p:sp>
    </p:spTree>
    <p:extLst>
      <p:ext uri="{BB962C8B-B14F-4D97-AF65-F5344CB8AC3E}">
        <p14:creationId xmlns:p14="http://schemas.microsoft.com/office/powerpoint/2010/main" val="955193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9CEC-5DD2-5D92-48A3-855BF34BF1EA}"/>
              </a:ext>
            </a:extLst>
          </p:cNvPr>
          <p:cNvSpPr>
            <a:spLocks noGrp="1"/>
          </p:cNvSpPr>
          <p:nvPr>
            <p:ph type="title"/>
          </p:nvPr>
        </p:nvSpPr>
        <p:spPr/>
        <p:txBody>
          <a:bodyPr/>
          <a:lstStyle/>
          <a:p>
            <a:r>
              <a:rPr lang="en-US" dirty="0"/>
              <a:t>Example of FH in TIMEI</a:t>
            </a:r>
          </a:p>
        </p:txBody>
      </p:sp>
      <p:sp>
        <p:nvSpPr>
          <p:cNvPr id="6" name="Rectangle 5">
            <a:extLst>
              <a:ext uri="{FF2B5EF4-FFF2-40B4-BE49-F238E27FC236}">
                <a16:creationId xmlns:a16="http://schemas.microsoft.com/office/drawing/2014/main" id="{178267C4-D052-94C1-7F9E-B5D0DD8B183A}"/>
              </a:ext>
            </a:extLst>
          </p:cNvPr>
          <p:cNvSpPr/>
          <p:nvPr/>
        </p:nvSpPr>
        <p:spPr>
          <a:xfrm>
            <a:off x="0" y="1905000"/>
            <a:ext cx="9144000" cy="495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89BCDE2-D7A5-CE89-B711-572DB119262F}"/>
              </a:ext>
            </a:extLst>
          </p:cNvPr>
          <p:cNvSpPr>
            <a:spLocks noGrp="1"/>
          </p:cNvSpPr>
          <p:nvPr>
            <p:ph type="sldNum" sz="quarter" idx="12"/>
          </p:nvPr>
        </p:nvSpPr>
        <p:spPr/>
        <p:txBody>
          <a:bodyPr/>
          <a:lstStyle/>
          <a:p>
            <a:fld id="{16669D4F-D4E3-4BE2-9B53-62C895D914DA}" type="slidenum">
              <a:rPr lang="en-US" smtClean="0"/>
              <a:pPr/>
              <a:t>6</a:t>
            </a:fld>
            <a:endParaRPr lang="en-US" dirty="0"/>
          </a:p>
        </p:txBody>
      </p:sp>
      <p:pic>
        <p:nvPicPr>
          <p:cNvPr id="8" name="Picture 7" descr="Text&#10;&#10;AI-generated content may be incorrect.">
            <a:extLst>
              <a:ext uri="{FF2B5EF4-FFF2-40B4-BE49-F238E27FC236}">
                <a16:creationId xmlns:a16="http://schemas.microsoft.com/office/drawing/2014/main" id="{1FBF94BA-BF83-58F5-40EC-51F353189FB7}"/>
              </a:ext>
            </a:extLst>
          </p:cNvPr>
          <p:cNvPicPr>
            <a:picLocks noChangeAspect="1"/>
          </p:cNvPicPr>
          <p:nvPr/>
        </p:nvPicPr>
        <p:blipFill>
          <a:blip r:embed="rId2"/>
          <a:stretch>
            <a:fillRect/>
          </a:stretch>
        </p:blipFill>
        <p:spPr>
          <a:xfrm>
            <a:off x="0" y="2667000"/>
            <a:ext cx="9144000" cy="3049181"/>
          </a:xfrm>
          <a:prstGeom prst="rect">
            <a:avLst/>
          </a:prstGeom>
        </p:spPr>
      </p:pic>
    </p:spTree>
    <p:extLst>
      <p:ext uri="{BB962C8B-B14F-4D97-AF65-F5344CB8AC3E}">
        <p14:creationId xmlns:p14="http://schemas.microsoft.com/office/powerpoint/2010/main" val="314619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797D7-22F0-CDD6-620D-39935DF85A8C}"/>
              </a:ext>
            </a:extLst>
          </p:cNvPr>
          <p:cNvSpPr>
            <a:spLocks noGrp="1"/>
          </p:cNvSpPr>
          <p:nvPr>
            <p:ph type="title"/>
          </p:nvPr>
        </p:nvSpPr>
        <p:spPr/>
        <p:txBody>
          <a:bodyPr/>
          <a:lstStyle/>
          <a:p>
            <a:r>
              <a:rPr lang="en-US" dirty="0"/>
              <a:t>Example of FH on Timesheet</a:t>
            </a:r>
          </a:p>
        </p:txBody>
      </p:sp>
      <p:sp>
        <p:nvSpPr>
          <p:cNvPr id="4" name="Slide Number Placeholder 3">
            <a:extLst>
              <a:ext uri="{FF2B5EF4-FFF2-40B4-BE49-F238E27FC236}">
                <a16:creationId xmlns:a16="http://schemas.microsoft.com/office/drawing/2014/main" id="{53C3213B-56A6-E8EC-67CE-9181A9EA1478}"/>
              </a:ext>
            </a:extLst>
          </p:cNvPr>
          <p:cNvSpPr>
            <a:spLocks noGrp="1"/>
          </p:cNvSpPr>
          <p:nvPr>
            <p:ph type="sldNum" sz="quarter" idx="12"/>
          </p:nvPr>
        </p:nvSpPr>
        <p:spPr/>
        <p:txBody>
          <a:bodyPr/>
          <a:lstStyle/>
          <a:p>
            <a:fld id="{16669D4F-D4E3-4BE2-9B53-62C895D914DA}" type="slidenum">
              <a:rPr lang="en-US" smtClean="0"/>
              <a:pPr/>
              <a:t>7</a:t>
            </a:fld>
            <a:endParaRPr lang="en-US"/>
          </a:p>
        </p:txBody>
      </p:sp>
      <p:pic>
        <p:nvPicPr>
          <p:cNvPr id="12" name="Picture 11" descr="Graphical user interface, application, table&#10;&#10;AI-generated content may be incorrect.">
            <a:extLst>
              <a:ext uri="{FF2B5EF4-FFF2-40B4-BE49-F238E27FC236}">
                <a16:creationId xmlns:a16="http://schemas.microsoft.com/office/drawing/2014/main" id="{BB11535C-0715-B541-8546-0E1837802337}"/>
              </a:ext>
            </a:extLst>
          </p:cNvPr>
          <p:cNvPicPr>
            <a:picLocks noChangeAspect="1"/>
          </p:cNvPicPr>
          <p:nvPr/>
        </p:nvPicPr>
        <p:blipFill>
          <a:blip r:embed="rId2"/>
          <a:stretch>
            <a:fillRect/>
          </a:stretch>
        </p:blipFill>
        <p:spPr>
          <a:xfrm>
            <a:off x="0" y="1840441"/>
            <a:ext cx="9144000" cy="5017559"/>
          </a:xfrm>
          <a:prstGeom prst="rect">
            <a:avLst/>
          </a:prstGeom>
        </p:spPr>
      </p:pic>
    </p:spTree>
    <p:extLst>
      <p:ext uri="{BB962C8B-B14F-4D97-AF65-F5344CB8AC3E}">
        <p14:creationId xmlns:p14="http://schemas.microsoft.com/office/powerpoint/2010/main" val="159497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D48A-2D8A-6085-95BD-F85154FCECF9}"/>
              </a:ext>
            </a:extLst>
          </p:cNvPr>
          <p:cNvSpPr>
            <a:spLocks noGrp="1"/>
          </p:cNvSpPr>
          <p:nvPr>
            <p:ph type="title"/>
          </p:nvPr>
        </p:nvSpPr>
        <p:spPr/>
        <p:txBody>
          <a:bodyPr/>
          <a:lstStyle/>
          <a:p>
            <a:r>
              <a:rPr lang="en-US" dirty="0"/>
              <a:t>Flex Accruals</a:t>
            </a:r>
          </a:p>
        </p:txBody>
      </p:sp>
      <p:sp>
        <p:nvSpPr>
          <p:cNvPr id="3" name="Content Placeholder 2">
            <a:extLst>
              <a:ext uri="{FF2B5EF4-FFF2-40B4-BE49-F238E27FC236}">
                <a16:creationId xmlns:a16="http://schemas.microsoft.com/office/drawing/2014/main" id="{E9BD1A18-E70B-C789-7973-A81BE442E449}"/>
              </a:ext>
            </a:extLst>
          </p:cNvPr>
          <p:cNvSpPr>
            <a:spLocks noGrp="1"/>
          </p:cNvSpPr>
          <p:nvPr>
            <p:ph idx="1"/>
          </p:nvPr>
        </p:nvSpPr>
        <p:spPr/>
        <p:txBody>
          <a:bodyPr>
            <a:normAutofit fontScale="62500" lnSpcReduction="20000"/>
          </a:bodyPr>
          <a:lstStyle/>
          <a:p>
            <a:r>
              <a:rPr lang="en-US" dirty="0"/>
              <a:t>Overtime ineligible employees on a flex time plan will now have their flex leave accruals entered directly into their TIMEI transaction. This will be done by the employee if utilizing ESS or by the timekeeper if not utilizing ESS. </a:t>
            </a:r>
          </a:p>
          <a:p>
            <a:r>
              <a:rPr lang="en-US" b="1" dirty="0"/>
              <a:t>Event Code entered into transaction: </a:t>
            </a:r>
            <a:r>
              <a:rPr lang="en-US" dirty="0"/>
              <a:t>944</a:t>
            </a:r>
          </a:p>
          <a:p>
            <a:r>
              <a:rPr lang="en-US" b="1" dirty="0"/>
              <a:t>Amount: </a:t>
            </a:r>
            <a:r>
              <a:rPr lang="en-US" dirty="0"/>
              <a:t>Refer to the flex tracking sheet to determine the correct number of accrual hours and enter that amount on the transaction.</a:t>
            </a:r>
          </a:p>
          <a:p>
            <a:r>
              <a:rPr lang="en-US" dirty="0"/>
              <a:t>The 944 Flex Accrual hours are posted on the last day of the workweek in which the hours were earned. This will be on Sunday unless the employee is on an Alternate Work Week that changes when the workweek begins and ends.</a:t>
            </a:r>
          </a:p>
          <a:p>
            <a:r>
              <a:rPr lang="en-US" dirty="0"/>
              <a:t>The flex tracking sheet will still need to be attached to the ESS entry or included with the home unit. </a:t>
            </a:r>
          </a:p>
          <a:p>
            <a:r>
              <a:rPr lang="en-US" dirty="0"/>
              <a:t>XSREG hours should still be entered on the transaction to reflect the extra hours worked on the appropriate days. </a:t>
            </a:r>
          </a:p>
        </p:txBody>
      </p:sp>
      <p:sp>
        <p:nvSpPr>
          <p:cNvPr id="4" name="Slide Number Placeholder 3">
            <a:extLst>
              <a:ext uri="{FF2B5EF4-FFF2-40B4-BE49-F238E27FC236}">
                <a16:creationId xmlns:a16="http://schemas.microsoft.com/office/drawing/2014/main" id="{7F776875-C81E-43B0-8B61-8B8854E1D5D9}"/>
              </a:ext>
            </a:extLst>
          </p:cNvPr>
          <p:cNvSpPr>
            <a:spLocks noGrp="1"/>
          </p:cNvSpPr>
          <p:nvPr>
            <p:ph type="sldNum" sz="quarter" idx="12"/>
          </p:nvPr>
        </p:nvSpPr>
        <p:spPr/>
        <p:txBody>
          <a:bodyPr/>
          <a:lstStyle/>
          <a:p>
            <a:fld id="{16669D4F-D4E3-4BE2-9B53-62C895D914DA}" type="slidenum">
              <a:rPr lang="en-US" smtClean="0"/>
              <a:pPr/>
              <a:t>8</a:t>
            </a:fld>
            <a:endParaRPr lang="en-US"/>
          </a:p>
        </p:txBody>
      </p:sp>
    </p:spTree>
    <p:extLst>
      <p:ext uri="{BB962C8B-B14F-4D97-AF65-F5344CB8AC3E}">
        <p14:creationId xmlns:p14="http://schemas.microsoft.com/office/powerpoint/2010/main" val="4196595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22B1-5E6A-DF4F-DD15-3FFC0D12A7FE}"/>
              </a:ext>
            </a:extLst>
          </p:cNvPr>
          <p:cNvSpPr>
            <a:spLocks noGrp="1"/>
          </p:cNvSpPr>
          <p:nvPr>
            <p:ph type="title"/>
          </p:nvPr>
        </p:nvSpPr>
        <p:spPr/>
        <p:txBody>
          <a:bodyPr/>
          <a:lstStyle/>
          <a:p>
            <a:r>
              <a:rPr lang="en-US" dirty="0"/>
              <a:t>Flex Accrual on Timesheet- Example 1</a:t>
            </a:r>
          </a:p>
        </p:txBody>
      </p:sp>
      <p:sp>
        <p:nvSpPr>
          <p:cNvPr id="4" name="Slide Number Placeholder 3">
            <a:extLst>
              <a:ext uri="{FF2B5EF4-FFF2-40B4-BE49-F238E27FC236}">
                <a16:creationId xmlns:a16="http://schemas.microsoft.com/office/drawing/2014/main" id="{782FDA6F-BD38-0B48-7F1B-F690C790683E}"/>
              </a:ext>
            </a:extLst>
          </p:cNvPr>
          <p:cNvSpPr>
            <a:spLocks noGrp="1"/>
          </p:cNvSpPr>
          <p:nvPr>
            <p:ph type="sldNum" sz="quarter" idx="12"/>
          </p:nvPr>
        </p:nvSpPr>
        <p:spPr/>
        <p:txBody>
          <a:bodyPr/>
          <a:lstStyle/>
          <a:p>
            <a:fld id="{16669D4F-D4E3-4BE2-9B53-62C895D914DA}" type="slidenum">
              <a:rPr lang="en-US" smtClean="0"/>
              <a:pPr/>
              <a:t>9</a:t>
            </a:fld>
            <a:endParaRPr lang="en-US"/>
          </a:p>
        </p:txBody>
      </p:sp>
      <p:pic>
        <p:nvPicPr>
          <p:cNvPr id="8" name="Picture 7" descr="Graphical user interface, application&#10;&#10;AI-generated content may be incorrect.">
            <a:extLst>
              <a:ext uri="{FF2B5EF4-FFF2-40B4-BE49-F238E27FC236}">
                <a16:creationId xmlns:a16="http://schemas.microsoft.com/office/drawing/2014/main" id="{561C81DF-8173-911F-835A-9185F4AA6F45}"/>
              </a:ext>
            </a:extLst>
          </p:cNvPr>
          <p:cNvPicPr>
            <a:picLocks noChangeAspect="1"/>
          </p:cNvPicPr>
          <p:nvPr/>
        </p:nvPicPr>
        <p:blipFill>
          <a:blip r:embed="rId2"/>
          <a:stretch>
            <a:fillRect/>
          </a:stretch>
        </p:blipFill>
        <p:spPr>
          <a:xfrm>
            <a:off x="0" y="1835239"/>
            <a:ext cx="9144000" cy="5022761"/>
          </a:xfrm>
          <a:prstGeom prst="rect">
            <a:avLst/>
          </a:prstGeom>
        </p:spPr>
      </p:pic>
    </p:spTree>
    <p:extLst>
      <p:ext uri="{BB962C8B-B14F-4D97-AF65-F5344CB8AC3E}">
        <p14:creationId xmlns:p14="http://schemas.microsoft.com/office/powerpoint/2010/main" val="2839370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6638f63-e009-414a-8937-469362c0f6fa">18</Category>
    <Increment_x002f_Iteration xmlns="16638f63-e009-414a-8937-469362c0f6fa" xsi:nil="true"/>
    <Folder xmlns="16638f63-e009-414a-8937-469362c0f6fa">10</Folder>
    <_ip_UnifiedCompliancePolicyUIAction xmlns="http://schemas.microsoft.com/sharepoint/v3" xsi:nil="true"/>
    <TaxCatchAll xmlns="5c636d73-d639-4e3f-a30f-22ed420e62e1"/>
    <JIRA_x0020_Issue_x0020_ID xmlns="16638f63-e009-414a-8937-469362c0f6fa" xsi:nil="true"/>
    <_ip_UnifiedCompliancePolicyProperties xmlns="http://schemas.microsoft.com/sharepoint/v3" xsi:nil="true"/>
    <TaxKeywordTaxHTField xmlns="5c636d73-d639-4e3f-a30f-22ed420e62e1">
      <Terms xmlns="http://schemas.microsoft.com/office/infopath/2007/PartnerControls"/>
    </TaxKeywordTaxHTField>
    <Team xmlns="16638f63-e009-414a-8937-469362c0f6f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302DE13FA55D4D9EEBEC3A2C3A03EB" ma:contentTypeVersion="19" ma:contentTypeDescription="Create a new document." ma:contentTypeScope="" ma:versionID="fcf6795c2932adfceed84722062545d8">
  <xsd:schema xmlns:xsd="http://www.w3.org/2001/XMLSchema" xmlns:xs="http://www.w3.org/2001/XMLSchema" xmlns:p="http://schemas.microsoft.com/office/2006/metadata/properties" xmlns:ns1="http://schemas.microsoft.com/sharepoint/v3" xmlns:ns2="16638f63-e009-414a-8937-469362c0f6fa" xmlns:ns3="5c636d73-d639-4e3f-a30f-22ed420e62e1" xmlns:ns4="92c1076b-7115-4e25-ae62-9a9e2b6f3b43" targetNamespace="http://schemas.microsoft.com/office/2006/metadata/properties" ma:root="true" ma:fieldsID="f15f61c8c65503046447acf4d2f0d56f" ns1:_="" ns2:_="" ns3:_="" ns4:_="">
    <xsd:import namespace="http://schemas.microsoft.com/sharepoint/v3"/>
    <xsd:import namespace="16638f63-e009-414a-8937-469362c0f6fa"/>
    <xsd:import namespace="5c636d73-d639-4e3f-a30f-22ed420e62e1"/>
    <xsd:import namespace="92c1076b-7115-4e25-ae62-9a9e2b6f3b43"/>
    <xsd:element name="properties">
      <xsd:complexType>
        <xsd:sequence>
          <xsd:element name="documentManagement">
            <xsd:complexType>
              <xsd:all>
                <xsd:element ref="ns2:Folder" minOccurs="0"/>
                <xsd:element ref="ns2:Category" minOccurs="0"/>
                <xsd:element ref="ns2:MediaServiceMetadata" minOccurs="0"/>
                <xsd:element ref="ns2:MediaServiceFastMetadata" minOccurs="0"/>
                <xsd:element ref="ns3:TaxKeywordTaxHTField" minOccurs="0"/>
                <xsd:element ref="ns3:TaxCatchAll" minOccurs="0"/>
                <xsd:element ref="ns4:SharedWithUsers" minOccurs="0"/>
                <xsd:element ref="ns4:SharedWithDetails" minOccurs="0"/>
                <xsd:element ref="ns2:JIRA_x0020_Issue_x0020_ID" minOccurs="0"/>
                <xsd:element ref="ns2:Increment_x002f_Iteration" minOccurs="0"/>
                <xsd:element ref="ns2:Team"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638f63-e009-414a-8937-469362c0f6fa" elementFormDefault="qualified">
    <xsd:import namespace="http://schemas.microsoft.com/office/2006/documentManagement/types"/>
    <xsd:import namespace="http://schemas.microsoft.com/office/infopath/2007/PartnerControls"/>
    <xsd:element name="Folder" ma:index="2" nillable="true" ma:displayName="Folder" ma:description="This property must be populated in order for the document to appear in your team's folder." ma:list="{166ccba2-69b4-40a5-8254-32799636dfd8}" ma:internalName="Folder" ma:readOnly="false" ma:showField="Title">
      <xsd:simpleType>
        <xsd:restriction base="dms:Lookup"/>
      </xsd:simpleType>
    </xsd:element>
    <xsd:element name="Category" ma:index="3" nillable="true" ma:displayName="Sub-Folder" ma:list="{245583a5-6ff9-41ca-863a-0bf4f0e162fc}" ma:internalName="Category" ma:readOnly="false" ma:showField="Title">
      <xsd:simpleType>
        <xsd:restriction base="dms:Lookup"/>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JIRA_x0020_Issue_x0020_ID" ma:index="17" nillable="true" ma:displayName="JIRA Issue ID" ma:description="Only enter the numeric code of the JIRA Issue ID (for example for Issue ID AKAD4-862 enter 862)." ma:internalName="JIRA_x0020_Issue_x0020_ID">
      <xsd:simpleType>
        <xsd:restriction base="dms:Text">
          <xsd:maxLength value="4"/>
        </xsd:restriction>
      </xsd:simpleType>
    </xsd:element>
    <xsd:element name="Increment_x002f_Iteration" ma:index="18" nillable="true" ma:displayName="Increment/Iteration" ma:description="Program Increment and Iteration" ma:format="Dropdown" ma:internalName="Increment_x002f_Iteration">
      <xsd:simpleType>
        <xsd:restriction base="dms:Choice">
          <xsd:enumeration value="PI 1 - Iteration 1"/>
          <xsd:enumeration value="PI 1 - Iteration 2"/>
          <xsd:enumeration value="PI 1 - Iteration 3"/>
          <xsd:enumeration value="PI 1 - Iteration 4"/>
          <xsd:enumeration value="PI 1 - Iteration 5"/>
          <xsd:enumeration value="PI 1 - Iteration 6"/>
          <xsd:enumeration value="PI 2 - Iteration 1"/>
          <xsd:enumeration value="PI 2 - Iteration 2"/>
          <xsd:enumeration value="PI 2 - Iteration 3"/>
          <xsd:enumeration value="PI 2 - Iteration 4"/>
          <xsd:enumeration value="PI 2 - Iteration 5"/>
          <xsd:enumeration value="PI 2 - Iteration 6"/>
          <xsd:enumeration value="PI 3 - Iteration 1"/>
          <xsd:enumeration value="PI 3 - Iteration 2"/>
          <xsd:enumeration value="PI 3 - Iteration 3"/>
          <xsd:enumeration value="PI 3 - Iteration 4"/>
          <xsd:enumeration value="PI 3 - Iteration 5"/>
          <xsd:enumeration value="PI 3 - Iteration 6"/>
          <xsd:enumeration value="PI 4 - Iteration 1"/>
          <xsd:enumeration value="PI 4 - Iteration 2"/>
          <xsd:enumeration value="PI 4 - Iteration 3"/>
          <xsd:enumeration value="PI 4 - Iteration 4"/>
          <xsd:enumeration value="PI 4 - Iteration 5"/>
          <xsd:enumeration value="PI 4 - Iteration 6"/>
          <xsd:enumeration value="PI 5 - Iteration 1"/>
          <xsd:enumeration value="PI 5 - Iteration 2"/>
          <xsd:enumeration value="PI 5 - Iteration 3"/>
          <xsd:enumeration value="PI 5 - Iteration 4"/>
          <xsd:enumeration value="PI 5 - Iteration 5"/>
          <xsd:enumeration value="PI 5 - Iteration 6"/>
          <xsd:enumeration value="PI 6 - Iteration 1"/>
          <xsd:enumeration value="PI 6 - Iteration 2"/>
          <xsd:enumeration value="PI 6 - Iteration 3"/>
          <xsd:enumeration value="PI 6 - Iteration 4"/>
          <xsd:enumeration value="PI 6 - Iteration 5"/>
          <xsd:enumeration value="PI 6 - Iteration 6"/>
        </xsd:restriction>
      </xsd:simpleType>
    </xsd:element>
    <xsd:element name="Team" ma:index="19" nillable="true" ma:displayName="Team" ma:description="Agile Team Name" ma:format="Dropdown" ma:internalName="Team">
      <xsd:simpleType>
        <xsd:restriction base="dms:Choice">
          <xsd:enumeration value="Lightning"/>
          <xsd:enumeration value="Lock and Key"/>
          <xsd:enumeration value="The Usual Suspects"/>
          <xsd:enumeration value="The Wolf Pack"/>
          <xsd:enumeration value="Thunder"/>
          <xsd:enumeration value="Wally World"/>
        </xsd:restriction>
      </xsd:simpleType>
    </xsd:element>
  </xsd:schema>
  <xsd:schema xmlns:xsd="http://www.w3.org/2001/XMLSchema" xmlns:xs="http://www.w3.org/2001/XMLSchema" xmlns:dms="http://schemas.microsoft.com/office/2006/documentManagement/types" xmlns:pc="http://schemas.microsoft.com/office/infopath/2007/PartnerControls" targetNamespace="5c636d73-d639-4e3f-a30f-22ed420e62e1"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81fff9b3-6ef6-4aa5-8852-6b1354b1eeb7"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c1283163-e08d-4dfd-bdc2-592e9e099477}" ma:internalName="TaxCatchAll" ma:showField="CatchAllData" ma:web="5c636d73-d639-4e3f-a30f-22ed420e62e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c1076b-7115-4e25-ae62-9a9e2b6f3b4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093EDE-1392-4700-A365-5B2A3018A2D3}">
  <ds:schemaRefs>
    <ds:schemaRef ds:uri="http://schemas.microsoft.com/office/2006/metadata/properties"/>
    <ds:schemaRef ds:uri="http://purl.org/dc/elements/1.1/"/>
    <ds:schemaRef ds:uri="5c636d73-d639-4e3f-a30f-22ed420e62e1"/>
    <ds:schemaRef ds:uri="http://schemas.microsoft.com/sharepoint/v3"/>
    <ds:schemaRef ds:uri="16638f63-e009-414a-8937-469362c0f6fa"/>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92c1076b-7115-4e25-ae62-9a9e2b6f3b43"/>
    <ds:schemaRef ds:uri="http://www.w3.org/XML/1998/namespace"/>
  </ds:schemaRefs>
</ds:datastoreItem>
</file>

<file path=customXml/itemProps2.xml><?xml version="1.0" encoding="utf-8"?>
<ds:datastoreItem xmlns:ds="http://schemas.openxmlformats.org/officeDocument/2006/customXml" ds:itemID="{EB927051-ED86-4FF2-99B9-85940F26ED69}">
  <ds:schemaRefs>
    <ds:schemaRef ds:uri="http://schemas.microsoft.com/sharepoint/v3/contenttype/forms"/>
  </ds:schemaRefs>
</ds:datastoreItem>
</file>

<file path=customXml/itemProps3.xml><?xml version="1.0" encoding="utf-8"?>
<ds:datastoreItem xmlns:ds="http://schemas.openxmlformats.org/officeDocument/2006/customXml" ds:itemID="{08CAA98C-B1B3-4FD0-A169-ABE7311662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638f63-e009-414a-8937-469362c0f6fa"/>
    <ds:schemaRef ds:uri="5c636d73-d639-4e3f-a30f-22ed420e62e1"/>
    <ds:schemaRef ds:uri="92c1076b-7115-4e25-ae62-9a9e2b6f3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2700</TotalTime>
  <Words>1389</Words>
  <Application>Microsoft Office PowerPoint</Application>
  <PresentationFormat>On-screen Show (4:3)</PresentationFormat>
  <Paragraphs>123</Paragraphs>
  <Slides>25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Symbol</vt:lpstr>
      <vt:lpstr>Wingdings</vt:lpstr>
      <vt:lpstr>Office Theme</vt:lpstr>
      <vt:lpstr>Leave Accruals in TIMEI, TADI, and TIMEG Transactions</vt:lpstr>
      <vt:lpstr>Table of contents</vt:lpstr>
      <vt:lpstr>Resources</vt:lpstr>
      <vt:lpstr>General Information</vt:lpstr>
      <vt:lpstr>Floated Holiday</vt:lpstr>
      <vt:lpstr>Example of FH in TIMEI</vt:lpstr>
      <vt:lpstr>Example of FH on Timesheet</vt:lpstr>
      <vt:lpstr>Flex Accruals</vt:lpstr>
      <vt:lpstr>Flex Accrual on Timesheet- Example 1</vt:lpstr>
      <vt:lpstr>Flex Accrual in TIMEI- Example 1</vt:lpstr>
      <vt:lpstr>Flex Accrual on Timesheet- Example 2 </vt:lpstr>
      <vt:lpstr>Flex Accrual in TIMEI- Example 2</vt:lpstr>
      <vt:lpstr>Compensatory (Comp) Time</vt:lpstr>
      <vt:lpstr>Compensatory (Comp) Time Continued</vt:lpstr>
      <vt:lpstr>Compensatory (Comp) Time in Lieu of Overtime</vt:lpstr>
      <vt:lpstr>Compensatory (Comp) Time in Lieu of Straight Time</vt:lpstr>
      <vt:lpstr>Compensatory (Comp) Time- Continued</vt:lpstr>
      <vt:lpstr>Example 1- Qualified Comp Time Timesheet</vt:lpstr>
      <vt:lpstr>Example 1- Qualified Comp Time in TIMEI</vt:lpstr>
      <vt:lpstr>Example 2- Non-Qualified and Qualified Comp Time</vt:lpstr>
      <vt:lpstr>Example 2- Non-Qualified and Qualified Comp Time on TIMEI</vt:lpstr>
      <vt:lpstr>Example 3- Comp for Straight Time (CMPST) Timesheet</vt:lpstr>
      <vt:lpstr>Example 3- Comp for Straight Time (CMPST) TIMEI entry </vt:lpstr>
      <vt:lpstr>Example 4- ACOA/Daily Comp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 Advanced PowerPoint Template</dc:title>
  <dc:creator>Andy Mills</dc:creator>
  <cp:lastModifiedBy>Hoke, Anna M (DOA)</cp:lastModifiedBy>
  <cp:revision>125</cp:revision>
  <dcterms:created xsi:type="dcterms:W3CDTF">2011-11-10T18:39:08Z</dcterms:created>
  <dcterms:modified xsi:type="dcterms:W3CDTF">2026-02-27T20:02:26Z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0x0101001A302DE13FA55D4D9EEBEC3A2C3A03EB</vt:lpwstr>
  </property>
  <property fmtid="{D5CDD505-2E9C-101B-9397-08002B2CF9AE}" pid="3" name="TaxKeyword">
    <vt:lpwstr/>
  </property>
</Properties>
</file>